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7" r:id="rId5"/>
    <p:sldId id="307" r:id="rId6"/>
    <p:sldId id="332" r:id="rId7"/>
    <p:sldId id="331" r:id="rId8"/>
    <p:sldId id="333" r:id="rId9"/>
    <p:sldId id="334" r:id="rId10"/>
    <p:sldId id="335" r:id="rId11"/>
    <p:sldId id="325" r:id="rId12"/>
    <p:sldId id="326" r:id="rId13"/>
    <p:sldId id="310" r:id="rId14"/>
    <p:sldId id="315" r:id="rId15"/>
    <p:sldId id="313" r:id="rId16"/>
    <p:sldId id="319" r:id="rId17"/>
    <p:sldId id="314" r:id="rId18"/>
    <p:sldId id="320" r:id="rId19"/>
    <p:sldId id="316" r:id="rId20"/>
    <p:sldId id="321" r:id="rId21"/>
    <p:sldId id="317" r:id="rId22"/>
    <p:sldId id="323" r:id="rId23"/>
    <p:sldId id="318" r:id="rId24"/>
    <p:sldId id="324" r:id="rId25"/>
    <p:sldId id="327" r:id="rId26"/>
    <p:sldId id="328" r:id="rId27"/>
    <p:sldId id="311" r:id="rId28"/>
    <p:sldId id="309" r:id="rId29"/>
    <p:sldId id="312" r:id="rId30"/>
    <p:sldId id="329" r:id="rId31"/>
    <p:sldId id="330" r:id="rId32"/>
    <p:sldId id="337" r:id="rId33"/>
    <p:sldId id="338" r:id="rId34"/>
    <p:sldId id="339"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F"/>
    <a:srgbClr val="000644"/>
    <a:srgbClr val="000000"/>
    <a:srgbClr val="969696"/>
    <a:srgbClr val="C12737"/>
    <a:srgbClr val="D53E2D"/>
    <a:srgbClr val="AC351E"/>
    <a:srgbClr val="FF0000"/>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A2AB9-20B8-4C32-ACE9-A3D0FC7F43BF}" v="7" dt="2022-02-22T08:08:56.622"/>
    <p1510:client id="{FE1907FB-7B8A-4389-AF75-B4DE1D83835F}" v="2142" dt="2022-02-21T19:26:50.8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1669" autoAdjust="0"/>
  </p:normalViewPr>
  <p:slideViewPr>
    <p:cSldViewPr snapToGrid="0" showGuides="1">
      <p:cViewPr varScale="1">
        <p:scale>
          <a:sx n="70" d="100"/>
          <a:sy n="70" d="100"/>
        </p:scale>
        <p:origin x="1344" y="3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22/02/2022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20</a:t>
            </a:fld>
            <a:endParaRPr lang="en-GB"/>
          </a:p>
        </p:txBody>
      </p:sp>
    </p:spTree>
    <p:extLst>
      <p:ext uri="{BB962C8B-B14F-4D97-AF65-F5344CB8AC3E}">
        <p14:creationId xmlns:p14="http://schemas.microsoft.com/office/powerpoint/2010/main" val="112254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NL" dirty="0"/>
              <a:t>Net </a:t>
            </a:r>
            <a:r>
              <a:rPr lang="en-NL" dirty="0" err="1"/>
              <a:t>als</a:t>
            </a:r>
            <a:r>
              <a:rPr lang="en-NL" dirty="0"/>
              <a:t> de </a:t>
            </a:r>
            <a:r>
              <a:rPr lang="en-NL" dirty="0" err="1"/>
              <a:t>betekenis</a:t>
            </a:r>
            <a:r>
              <a:rPr lang="en-NL" dirty="0"/>
              <a:t> van </a:t>
            </a:r>
            <a:r>
              <a:rPr lang="en-NL" dirty="0" err="1"/>
              <a:t>een</a:t>
            </a:r>
            <a:r>
              <a:rPr lang="en-NL" dirty="0"/>
              <a:t> </a:t>
            </a:r>
            <a:r>
              <a:rPr lang="en-NL" dirty="0" err="1"/>
              <a:t>boek</a:t>
            </a:r>
            <a:r>
              <a:rPr lang="en-NL" dirty="0"/>
              <a:t> of </a:t>
            </a:r>
            <a:r>
              <a:rPr lang="en-NL" dirty="0" err="1"/>
              <a:t>gedicht</a:t>
            </a:r>
            <a:r>
              <a:rPr lang="en-NL" dirty="0"/>
              <a:t> pas </a:t>
            </a:r>
            <a:r>
              <a:rPr lang="en-NL" dirty="0" err="1"/>
              <a:t>ontstaat</a:t>
            </a:r>
            <a:r>
              <a:rPr lang="en-NL" dirty="0"/>
              <a:t> in de </a:t>
            </a:r>
            <a:r>
              <a:rPr lang="en-NL" dirty="0" err="1"/>
              <a:t>samenhang</a:t>
            </a:r>
            <a:r>
              <a:rPr lang="en-NL" dirty="0"/>
              <a:t> </a:t>
            </a:r>
            <a:r>
              <a:rPr lang="en-NL" dirty="0" err="1"/>
              <a:t>tussen</a:t>
            </a:r>
            <a:r>
              <a:rPr lang="en-NL" dirty="0"/>
              <a:t> de letters die </a:t>
            </a:r>
            <a:r>
              <a:rPr lang="en-NL" dirty="0" err="1"/>
              <a:t>woorden</a:t>
            </a:r>
            <a:r>
              <a:rPr lang="en-NL" dirty="0"/>
              <a:t> </a:t>
            </a:r>
            <a:r>
              <a:rPr lang="en-NL" dirty="0" err="1"/>
              <a:t>en</a:t>
            </a:r>
            <a:r>
              <a:rPr lang="en-NL" dirty="0"/>
              <a:t> </a:t>
            </a:r>
            <a:r>
              <a:rPr lang="en-NL" dirty="0" err="1"/>
              <a:t>zinnen</a:t>
            </a:r>
            <a:r>
              <a:rPr lang="en-NL" dirty="0"/>
              <a:t> </a:t>
            </a:r>
            <a:r>
              <a:rPr lang="en-NL" dirty="0" err="1"/>
              <a:t>vormen</a:t>
            </a:r>
            <a:r>
              <a:rPr lang="en-NL" dirty="0"/>
              <a:t> is de.......(lees </a:t>
            </a:r>
            <a:r>
              <a:rPr lang="en-NL" dirty="0" err="1"/>
              <a:t>dia</a:t>
            </a:r>
            <a:r>
              <a:rPr lang="en-NL"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22</a:t>
            </a:fld>
            <a:endParaRPr lang="en-GB"/>
          </a:p>
        </p:txBody>
      </p:sp>
    </p:spTree>
    <p:extLst>
      <p:ext uri="{BB962C8B-B14F-4D97-AF65-F5344CB8AC3E}">
        <p14:creationId xmlns:p14="http://schemas.microsoft.com/office/powerpoint/2010/main" val="29286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Tesla model X</a:t>
            </a:r>
            <a:br>
              <a:rPr lang="en-NL" dirty="0"/>
            </a:br>
            <a:br>
              <a:rPr lang="en-NL" dirty="0"/>
            </a:br>
            <a:r>
              <a:rPr lang="en-NL" dirty="0" err="1"/>
              <a:t>Gemaakt</a:t>
            </a:r>
            <a:r>
              <a:rPr lang="en-NL" dirty="0"/>
              <a:t> door Tesla (</a:t>
            </a:r>
            <a:r>
              <a:rPr lang="en-NL" dirty="0" err="1"/>
              <a:t>niet</a:t>
            </a:r>
            <a:r>
              <a:rPr lang="en-NL" dirty="0"/>
              <a:t> door Elon Musk)</a:t>
            </a:r>
            <a:br>
              <a:rPr lang="en-NL" dirty="0"/>
            </a:br>
            <a:r>
              <a:rPr lang="en-NL" dirty="0"/>
              <a:t>493 – 750 kW </a:t>
            </a:r>
            <a:r>
              <a:rPr lang="en-NL" dirty="0" err="1"/>
              <a:t>afhankelijk</a:t>
            </a:r>
            <a:r>
              <a:rPr lang="en-NL" dirty="0"/>
              <a:t> van de </a:t>
            </a:r>
            <a:r>
              <a:rPr lang="en-NL" dirty="0" err="1"/>
              <a:t>samenstelling</a:t>
            </a:r>
            <a:br>
              <a:rPr lang="en-NL" dirty="0"/>
            </a:br>
            <a:r>
              <a:rPr lang="en-NL" dirty="0" err="1"/>
              <a:t>Mooie</a:t>
            </a:r>
            <a:r>
              <a:rPr lang="en-NL" dirty="0"/>
              <a:t> </a:t>
            </a:r>
            <a:r>
              <a:rPr lang="en-NL" dirty="0" err="1"/>
              <a:t>gezinswagen</a:t>
            </a:r>
            <a:r>
              <a:rPr lang="en-NL" dirty="0"/>
              <a:t> </a:t>
            </a:r>
            <a:br>
              <a:rPr lang="en-NL" dirty="0"/>
            </a:br>
            <a:r>
              <a:rPr lang="en-NL" dirty="0" err="1"/>
              <a:t>Goed</a:t>
            </a:r>
            <a:r>
              <a:rPr lang="en-NL" dirty="0"/>
              <a:t> </a:t>
            </a:r>
            <a:r>
              <a:rPr lang="en-NL" dirty="0" err="1"/>
              <a:t>voor</a:t>
            </a:r>
            <a:r>
              <a:rPr lang="en-NL" dirty="0"/>
              <a:t> het milieu </a:t>
            </a:r>
            <a:br>
              <a:rPr lang="en-NL" dirty="0"/>
            </a:br>
            <a:r>
              <a:rPr lang="en-NL" dirty="0"/>
              <a:t>Top </a:t>
            </a:r>
            <a:r>
              <a:rPr lang="en-NL" dirty="0" err="1"/>
              <a:t>snelheid</a:t>
            </a:r>
            <a:r>
              <a:rPr lang="en-NL" dirty="0"/>
              <a:t> 260 km/h</a:t>
            </a:r>
            <a:br>
              <a:rPr lang="en-NL" dirty="0"/>
            </a:br>
            <a:r>
              <a:rPr lang="en-NL" dirty="0"/>
              <a:t>0 – 100 in 3,6 </a:t>
            </a:r>
            <a:r>
              <a:rPr lang="en-NL" dirty="0" err="1"/>
              <a:t>seconden</a:t>
            </a:r>
            <a:r>
              <a:rPr lang="en-NL" dirty="0"/>
              <a:t>. </a:t>
            </a:r>
          </a:p>
        </p:txBody>
      </p:sp>
      <p:sp>
        <p:nvSpPr>
          <p:cNvPr id="4" name="Slide Number Placeholder 3"/>
          <p:cNvSpPr>
            <a:spLocks noGrp="1"/>
          </p:cNvSpPr>
          <p:nvPr>
            <p:ph type="sldNum" sz="quarter" idx="5"/>
          </p:nvPr>
        </p:nvSpPr>
        <p:spPr/>
        <p:txBody>
          <a:bodyPr/>
          <a:lstStyle/>
          <a:p>
            <a:fld id="{5FB9AB66-6B1B-4D33-8EC2-D94AB424B261}" type="slidenum">
              <a:rPr lang="en-GB" smtClean="0"/>
              <a:t>24</a:t>
            </a:fld>
            <a:endParaRPr lang="en-GB"/>
          </a:p>
        </p:txBody>
      </p:sp>
    </p:spTree>
    <p:extLst>
      <p:ext uri="{BB962C8B-B14F-4D97-AF65-F5344CB8AC3E}">
        <p14:creationId xmlns:p14="http://schemas.microsoft.com/office/powerpoint/2010/main" val="49694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Tesla model X</a:t>
            </a:r>
            <a:br>
              <a:rPr lang="en-NL" dirty="0"/>
            </a:br>
            <a:br>
              <a:rPr lang="en-NL" dirty="0"/>
            </a:br>
            <a:r>
              <a:rPr lang="en-NL" dirty="0" err="1"/>
              <a:t>Gemaakt</a:t>
            </a:r>
            <a:r>
              <a:rPr lang="en-NL" dirty="0"/>
              <a:t> door Tesla (</a:t>
            </a:r>
            <a:r>
              <a:rPr lang="en-NL" dirty="0" err="1"/>
              <a:t>niet</a:t>
            </a:r>
            <a:r>
              <a:rPr lang="en-NL" dirty="0"/>
              <a:t> door Elon Musk)</a:t>
            </a:r>
            <a:br>
              <a:rPr lang="en-NL" dirty="0"/>
            </a:br>
            <a:r>
              <a:rPr lang="en-NL" dirty="0"/>
              <a:t>493 – 750 kW </a:t>
            </a:r>
            <a:r>
              <a:rPr lang="en-NL" dirty="0" err="1"/>
              <a:t>afhankelijk</a:t>
            </a:r>
            <a:r>
              <a:rPr lang="en-NL" dirty="0"/>
              <a:t> van de </a:t>
            </a:r>
            <a:r>
              <a:rPr lang="en-NL" dirty="0" err="1"/>
              <a:t>samenstelling</a:t>
            </a:r>
            <a:br>
              <a:rPr lang="en-NL" dirty="0"/>
            </a:br>
            <a:r>
              <a:rPr lang="en-NL" dirty="0" err="1"/>
              <a:t>Mooie</a:t>
            </a:r>
            <a:r>
              <a:rPr lang="en-NL" dirty="0"/>
              <a:t> </a:t>
            </a:r>
            <a:r>
              <a:rPr lang="en-NL" dirty="0" err="1"/>
              <a:t>gezinswagen</a:t>
            </a:r>
            <a:r>
              <a:rPr lang="en-NL" dirty="0"/>
              <a:t> </a:t>
            </a:r>
            <a:br>
              <a:rPr lang="en-NL" dirty="0"/>
            </a:br>
            <a:r>
              <a:rPr lang="en-NL" dirty="0" err="1"/>
              <a:t>Goed</a:t>
            </a:r>
            <a:r>
              <a:rPr lang="en-NL" dirty="0"/>
              <a:t> </a:t>
            </a:r>
            <a:r>
              <a:rPr lang="en-NL" dirty="0" err="1"/>
              <a:t>voor</a:t>
            </a:r>
            <a:r>
              <a:rPr lang="en-NL" dirty="0"/>
              <a:t> het milieu </a:t>
            </a:r>
            <a:br>
              <a:rPr lang="en-NL" dirty="0"/>
            </a:br>
            <a:r>
              <a:rPr lang="en-NL" dirty="0"/>
              <a:t>Top </a:t>
            </a:r>
            <a:r>
              <a:rPr lang="en-NL" dirty="0" err="1"/>
              <a:t>snelheid</a:t>
            </a:r>
            <a:r>
              <a:rPr lang="en-NL" dirty="0"/>
              <a:t> 260 km/h</a:t>
            </a:r>
            <a:br>
              <a:rPr lang="en-NL" dirty="0"/>
            </a:br>
            <a:r>
              <a:rPr lang="en-NL" dirty="0"/>
              <a:t>0 – 100 in 3,6 </a:t>
            </a:r>
            <a:r>
              <a:rPr lang="en-NL" dirty="0" err="1"/>
              <a:t>seconden</a:t>
            </a:r>
            <a:r>
              <a:rPr lang="en-NL" dirty="0"/>
              <a:t>. </a:t>
            </a:r>
          </a:p>
        </p:txBody>
      </p:sp>
      <p:sp>
        <p:nvSpPr>
          <p:cNvPr id="4" name="Slide Number Placeholder 3"/>
          <p:cNvSpPr>
            <a:spLocks noGrp="1"/>
          </p:cNvSpPr>
          <p:nvPr>
            <p:ph type="sldNum" sz="quarter" idx="5"/>
          </p:nvPr>
        </p:nvSpPr>
        <p:spPr/>
        <p:txBody>
          <a:bodyPr/>
          <a:lstStyle/>
          <a:p>
            <a:fld id="{5FB9AB66-6B1B-4D33-8EC2-D94AB424B261}" type="slidenum">
              <a:rPr lang="en-GB" smtClean="0"/>
              <a:t>26</a:t>
            </a:fld>
            <a:endParaRPr lang="en-GB"/>
          </a:p>
        </p:txBody>
      </p:sp>
    </p:spTree>
    <p:extLst>
      <p:ext uri="{BB962C8B-B14F-4D97-AF65-F5344CB8AC3E}">
        <p14:creationId xmlns:p14="http://schemas.microsoft.com/office/powerpoint/2010/main" val="380150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FB9AB66-6B1B-4D33-8EC2-D94AB424B261}" type="slidenum">
              <a:rPr lang="en-GB" smtClean="0"/>
              <a:t>28</a:t>
            </a:fld>
            <a:endParaRPr lang="en-GB"/>
          </a:p>
        </p:txBody>
      </p:sp>
    </p:spTree>
    <p:extLst>
      <p:ext uri="{BB962C8B-B14F-4D97-AF65-F5344CB8AC3E}">
        <p14:creationId xmlns:p14="http://schemas.microsoft.com/office/powerpoint/2010/main" val="37765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354500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263183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29171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255465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185816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340299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230515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22-2-2022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22-2-2022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22-2-2022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22-2-2022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22-2-2022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22-2-2022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22-2-2022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22-2-2022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22-2-2022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22-2-2022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22-2-2022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22-2-2022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22-2-2022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22-2-2022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22-2-2022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aken.wikiwijs.nl/bestanden/976425/handleiding%20leesbaar%20landschap.pdf" TargetMode="Externa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wvLc5lYKCDY" TargetMode="External"/><Relationship Id="rId1" Type="http://schemas.openxmlformats.org/officeDocument/2006/relationships/slideLayout" Target="../slideLayouts/slideLayout2.xml"/><Relationship Id="rId5" Type="http://schemas.openxmlformats.org/officeDocument/2006/relationships/hyperlink" Target="https://www.youtube.com/watch?v=qNMliXplvLA" TargetMode="Externa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maken.wikiwijs.nl/bestanden/1145359/NEN5725%20v2017.pdf" TargetMode="Externa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svg"/><Relationship Id="rId2" Type="http://schemas.openxmlformats.org/officeDocument/2006/relationships/hyperlink" Target="https://maken.wikiwijs.nl/bestanden/1145356/NEN5740%20v2009.pdf"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maken.wikiwijs.nl/bestanden/1145357/NEN5740%20aanvulling%20op%20v2009.pdf" TargetMode="Externa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1803-3d-lemelerberg">
            <a:extLst>
              <a:ext uri="{FF2B5EF4-FFF2-40B4-BE49-F238E27FC236}">
                <a16:creationId xmlns:a16="http://schemas.microsoft.com/office/drawing/2014/main" id="{C1C9B78E-9B31-42C1-8D7F-97C9851FC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910"/>
          <a:stretch/>
        </p:blipFill>
        <p:spPr bwMode="auto">
          <a:xfrm>
            <a:off x="1" y="0"/>
            <a:ext cx="12192000" cy="30501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p:txBody>
          <a:bodyPr/>
          <a:lstStyle/>
          <a:p>
            <a:r>
              <a:rPr lang="en-NL" dirty="0">
                <a:solidFill>
                  <a:srgbClr val="000644"/>
                </a:solidFill>
                <a:effectLst/>
              </a:rPr>
              <a:t>L</a:t>
            </a:r>
            <a:r>
              <a:rPr lang="nl-NL" dirty="0">
                <a:solidFill>
                  <a:srgbClr val="000644"/>
                </a:solidFill>
                <a:effectLst/>
              </a:rPr>
              <a:t>a</a:t>
            </a:r>
            <a:r>
              <a:rPr lang="en-NL" dirty="0" err="1">
                <a:solidFill>
                  <a:srgbClr val="000644"/>
                </a:solidFill>
                <a:effectLst/>
              </a:rPr>
              <a:t>ndschap</a:t>
            </a:r>
            <a:r>
              <a:rPr lang="en-NL" dirty="0">
                <a:solidFill>
                  <a:srgbClr val="000644"/>
                </a:solidFill>
                <a:effectLst/>
              </a:rPr>
              <a:t> </a:t>
            </a:r>
            <a:r>
              <a:rPr lang="en-NL" dirty="0" err="1">
                <a:solidFill>
                  <a:srgbClr val="000644"/>
                </a:solidFill>
                <a:effectLst/>
              </a:rPr>
              <a:t>lezen</a:t>
            </a:r>
            <a:endParaRPr lang="nl-NL" dirty="0">
              <a:solidFill>
                <a:srgbClr val="000644"/>
              </a:solidFill>
              <a:effectLst/>
            </a:endParaRPr>
          </a:p>
        </p:txBody>
      </p:sp>
      <p:sp>
        <p:nvSpPr>
          <p:cNvPr id="3" name="Ondertitel 2"/>
          <p:cNvSpPr>
            <a:spLocks noGrp="1"/>
          </p:cNvSpPr>
          <p:nvPr>
            <p:ph type="subTitle" idx="1"/>
          </p:nvPr>
        </p:nvSpPr>
        <p:spPr>
          <a:xfrm>
            <a:off x="5061364" y="2988536"/>
            <a:ext cx="7089539" cy="1752600"/>
          </a:xfrm>
        </p:spPr>
        <p:txBody>
          <a:bodyPr/>
          <a:lstStyle/>
          <a:p>
            <a:r>
              <a:rPr lang="en-NL" sz="2400" dirty="0">
                <a:solidFill>
                  <a:schemeClr val="bg2">
                    <a:lumMod val="85000"/>
                  </a:schemeClr>
                </a:solidFill>
              </a:rPr>
              <a:t>Heb je </a:t>
            </a:r>
            <a:r>
              <a:rPr lang="en-NL" sz="2400" dirty="0" err="1">
                <a:solidFill>
                  <a:schemeClr val="bg2">
                    <a:lumMod val="85000"/>
                  </a:schemeClr>
                </a:solidFill>
              </a:rPr>
              <a:t>geen</a:t>
            </a:r>
            <a:r>
              <a:rPr lang="en-NL" sz="2400" dirty="0">
                <a:solidFill>
                  <a:schemeClr val="bg2">
                    <a:lumMod val="85000"/>
                  </a:schemeClr>
                </a:solidFill>
              </a:rPr>
              <a:t> </a:t>
            </a:r>
            <a:r>
              <a:rPr lang="en-NL" sz="2400" dirty="0" err="1">
                <a:solidFill>
                  <a:schemeClr val="bg2">
                    <a:lumMod val="85000"/>
                  </a:schemeClr>
                </a:solidFill>
              </a:rPr>
              <a:t>bril</a:t>
            </a:r>
            <a:r>
              <a:rPr lang="en-NL" sz="2400" dirty="0">
                <a:solidFill>
                  <a:schemeClr val="bg2">
                    <a:lumMod val="85000"/>
                  </a:schemeClr>
                </a:solidFill>
              </a:rPr>
              <a:t> </a:t>
            </a:r>
            <a:r>
              <a:rPr lang="en-NL" sz="2400" dirty="0" err="1">
                <a:solidFill>
                  <a:schemeClr val="bg2">
                    <a:lumMod val="85000"/>
                  </a:schemeClr>
                </a:solidFill>
              </a:rPr>
              <a:t>voor</a:t>
            </a:r>
            <a:r>
              <a:rPr lang="en-NL" sz="2400" dirty="0">
                <a:solidFill>
                  <a:schemeClr val="bg2">
                    <a:lumMod val="85000"/>
                  </a:schemeClr>
                </a:solidFill>
              </a:rPr>
              <a:t> </a:t>
            </a:r>
            <a:r>
              <a:rPr lang="en-NL" sz="2400" dirty="0" err="1">
                <a:solidFill>
                  <a:schemeClr val="bg2">
                    <a:lumMod val="85000"/>
                  </a:schemeClr>
                </a:solidFill>
              </a:rPr>
              <a:t>nodig</a:t>
            </a:r>
            <a:r>
              <a:rPr lang="nl-NL" sz="2400" dirty="0">
                <a:solidFill>
                  <a:schemeClr val="bg2">
                    <a:lumMod val="85000"/>
                  </a:schemeClr>
                </a:solidFill>
              </a:rPr>
              <a:t> </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C68C-36A1-4EAB-B64C-CA660C34A16B}"/>
              </a:ext>
            </a:extLst>
          </p:cNvPr>
          <p:cNvSpPr>
            <a:spLocks noGrp="1"/>
          </p:cNvSpPr>
          <p:nvPr>
            <p:ph type="title"/>
          </p:nvPr>
        </p:nvSpPr>
        <p:spPr/>
        <p:txBody>
          <a:bodyPr/>
          <a:lstStyle/>
          <a:p>
            <a:r>
              <a:rPr lang="en-NL" dirty="0" err="1"/>
              <a:t>Leesbaar</a:t>
            </a:r>
            <a:r>
              <a:rPr lang="en-NL" dirty="0"/>
              <a:t> </a:t>
            </a:r>
            <a:r>
              <a:rPr lang="en-NL" dirty="0" err="1"/>
              <a:t>landschap</a:t>
            </a:r>
            <a:r>
              <a:rPr lang="en-NL" dirty="0"/>
              <a:t> </a:t>
            </a:r>
          </a:p>
        </p:txBody>
      </p:sp>
      <p:pic>
        <p:nvPicPr>
          <p:cNvPr id="8" name="Content Placeholder 7" descr="Open book with solid fill">
            <a:hlinkClick r:id="rId2"/>
            <a:extLst>
              <a:ext uri="{FF2B5EF4-FFF2-40B4-BE49-F238E27FC236}">
                <a16:creationId xmlns:a16="http://schemas.microsoft.com/office/drawing/2014/main" id="{3BC4AFC3-461D-464D-8E31-C24DBF8A1B2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0146" y="741398"/>
            <a:ext cx="1138720" cy="1138720"/>
          </a:xfrm>
        </p:spPr>
      </p:pic>
      <p:sp>
        <p:nvSpPr>
          <p:cNvPr id="4" name="Date Placeholder 3">
            <a:extLst>
              <a:ext uri="{FF2B5EF4-FFF2-40B4-BE49-F238E27FC236}">
                <a16:creationId xmlns:a16="http://schemas.microsoft.com/office/drawing/2014/main" id="{1A2D27FD-00E5-476A-9681-CB76994DCD76}"/>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9" name="Ondertitel 2">
            <a:extLst>
              <a:ext uri="{FF2B5EF4-FFF2-40B4-BE49-F238E27FC236}">
                <a16:creationId xmlns:a16="http://schemas.microsoft.com/office/drawing/2014/main" id="{905C35E2-7832-4C40-9D13-13900822C217}"/>
              </a:ext>
            </a:extLst>
          </p:cNvPr>
          <p:cNvSpPr txBox="1">
            <a:spLocks/>
          </p:cNvSpPr>
          <p:nvPr/>
        </p:nvSpPr>
        <p:spPr>
          <a:xfrm>
            <a:off x="8292188" y="1676400"/>
            <a:ext cx="3837255"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sz="1400" dirty="0" err="1">
                <a:solidFill>
                  <a:srgbClr val="969696"/>
                </a:solidFill>
              </a:rPr>
              <a:t>Leesbaar</a:t>
            </a:r>
            <a:r>
              <a:rPr lang="en-NL" sz="1400" dirty="0">
                <a:solidFill>
                  <a:srgbClr val="969696"/>
                </a:solidFill>
              </a:rPr>
              <a:t> </a:t>
            </a:r>
            <a:r>
              <a:rPr lang="en-NL" sz="1400" dirty="0" err="1">
                <a:solidFill>
                  <a:srgbClr val="969696"/>
                </a:solidFill>
              </a:rPr>
              <a:t>landschap</a:t>
            </a:r>
            <a:r>
              <a:rPr lang="en-NL" sz="1400" dirty="0">
                <a:solidFill>
                  <a:srgbClr val="969696"/>
                </a:solidFill>
              </a:rPr>
              <a:t> het document</a:t>
            </a:r>
            <a:endParaRPr lang="nl-NL" sz="1400" dirty="0"/>
          </a:p>
        </p:txBody>
      </p:sp>
      <p:sp>
        <p:nvSpPr>
          <p:cNvPr id="10" name="Titel 1">
            <a:extLst>
              <a:ext uri="{FF2B5EF4-FFF2-40B4-BE49-F238E27FC236}">
                <a16:creationId xmlns:a16="http://schemas.microsoft.com/office/drawing/2014/main" id="{41D860E3-7247-4D5D-82E5-38F424A8830A}"/>
              </a:ext>
            </a:extLst>
          </p:cNvPr>
          <p:cNvSpPr txBox="1">
            <a:spLocks/>
          </p:cNvSpPr>
          <p:nvPr/>
        </p:nvSpPr>
        <p:spPr>
          <a:xfrm>
            <a:off x="371476" y="2159233"/>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b="0" dirty="0" err="1">
                <a:latin typeface="+mn-lt"/>
              </a:rPr>
              <a:t>Leesbaar</a:t>
            </a:r>
            <a:r>
              <a:rPr lang="en-NL" sz="3200" b="0" dirty="0">
                <a:latin typeface="+mn-lt"/>
              </a:rPr>
              <a:t> </a:t>
            </a:r>
            <a:r>
              <a:rPr lang="en-NL" sz="3200" b="0" dirty="0" err="1">
                <a:latin typeface="+mn-lt"/>
              </a:rPr>
              <a:t>landschap</a:t>
            </a:r>
            <a:r>
              <a:rPr lang="en-NL" sz="3200" b="0" dirty="0">
                <a:latin typeface="+mn-lt"/>
              </a:rPr>
              <a:t> is </a:t>
            </a:r>
            <a:r>
              <a:rPr lang="en-NL" sz="3200" b="0" dirty="0" err="1">
                <a:latin typeface="+mn-lt"/>
              </a:rPr>
              <a:t>een</a:t>
            </a:r>
            <a:r>
              <a:rPr lang="en-NL" sz="3200" b="0" dirty="0">
                <a:latin typeface="+mn-lt"/>
              </a:rPr>
              <a:t> </a:t>
            </a:r>
            <a:r>
              <a:rPr lang="en-NL" sz="3200" b="0" dirty="0" err="1">
                <a:latin typeface="+mn-lt"/>
              </a:rPr>
              <a:t>methode</a:t>
            </a:r>
            <a:r>
              <a:rPr lang="en-NL" sz="3200" b="0" dirty="0">
                <a:latin typeface="+mn-lt"/>
              </a:rPr>
              <a:t> om </a:t>
            </a:r>
            <a:r>
              <a:rPr lang="en-NL" sz="3200" b="0" dirty="0" err="1">
                <a:latin typeface="+mn-lt"/>
              </a:rPr>
              <a:t>naar</a:t>
            </a:r>
            <a:r>
              <a:rPr lang="en-NL" sz="3200" b="0" dirty="0">
                <a:latin typeface="+mn-lt"/>
              </a:rPr>
              <a:t> </a:t>
            </a:r>
            <a:r>
              <a:rPr lang="en-NL" sz="3200" b="0" dirty="0" err="1">
                <a:latin typeface="+mn-lt"/>
              </a:rPr>
              <a:t>landschap</a:t>
            </a:r>
            <a:r>
              <a:rPr lang="en-NL" sz="3200" b="0" dirty="0">
                <a:latin typeface="+mn-lt"/>
              </a:rPr>
              <a:t> </a:t>
            </a:r>
            <a:r>
              <a:rPr lang="en-NL" sz="3200" b="0" dirty="0" err="1">
                <a:latin typeface="+mn-lt"/>
              </a:rPr>
              <a:t>te</a:t>
            </a:r>
            <a:r>
              <a:rPr lang="en-NL" sz="3200" b="0" dirty="0">
                <a:latin typeface="+mn-lt"/>
              </a:rPr>
              <a:t> </a:t>
            </a:r>
            <a:r>
              <a:rPr lang="en-NL" sz="3200" b="0" dirty="0" err="1">
                <a:latin typeface="+mn-lt"/>
              </a:rPr>
              <a:t>kijken</a:t>
            </a:r>
            <a:r>
              <a:rPr lang="en-NL" sz="3200" b="0" dirty="0">
                <a:latin typeface="+mn-lt"/>
              </a:rPr>
              <a:t> </a:t>
            </a:r>
            <a:r>
              <a:rPr lang="en-NL" sz="3200" b="0" dirty="0" err="1">
                <a:latin typeface="+mn-lt"/>
              </a:rPr>
              <a:t>vanuit</a:t>
            </a:r>
            <a:r>
              <a:rPr lang="en-NL" sz="3200" b="0" dirty="0">
                <a:latin typeface="+mn-lt"/>
              </a:rPr>
              <a:t> 4 </a:t>
            </a:r>
            <a:r>
              <a:rPr lang="en-NL" sz="3200" b="0" dirty="0" err="1">
                <a:latin typeface="+mn-lt"/>
              </a:rPr>
              <a:t>verschillende</a:t>
            </a:r>
            <a:r>
              <a:rPr lang="en-NL" sz="3200" b="0" dirty="0">
                <a:latin typeface="+mn-lt"/>
              </a:rPr>
              <a:t> </a:t>
            </a:r>
            <a:r>
              <a:rPr lang="en-NL" sz="3200" b="0" dirty="0" err="1">
                <a:latin typeface="+mn-lt"/>
              </a:rPr>
              <a:t>optieken</a:t>
            </a:r>
            <a:r>
              <a:rPr lang="en-NL" sz="3200" b="0" dirty="0">
                <a:latin typeface="+mn-lt"/>
              </a:rPr>
              <a:t>.</a:t>
            </a:r>
            <a:br>
              <a:rPr lang="en-NL" sz="3200" b="0" dirty="0">
                <a:latin typeface="+mn-lt"/>
              </a:rPr>
            </a:br>
            <a:br>
              <a:rPr lang="en-NL" sz="3200" b="0" dirty="0">
                <a:latin typeface="+mn-lt"/>
              </a:rPr>
            </a:br>
            <a:r>
              <a:rPr lang="en-NL" sz="3200" b="0" dirty="0" err="1">
                <a:latin typeface="+mn-lt"/>
              </a:rPr>
              <a:t>Hiemee</a:t>
            </a:r>
            <a:r>
              <a:rPr lang="en-NL" sz="3200" b="0" dirty="0">
                <a:latin typeface="+mn-lt"/>
              </a:rPr>
              <a:t> </a:t>
            </a:r>
            <a:r>
              <a:rPr lang="en-NL" sz="3200" b="0" dirty="0" err="1">
                <a:latin typeface="+mn-lt"/>
              </a:rPr>
              <a:t>zie</a:t>
            </a:r>
            <a:r>
              <a:rPr lang="en-NL" sz="3200" b="0" dirty="0">
                <a:latin typeface="+mn-lt"/>
              </a:rPr>
              <a:t> je de </a:t>
            </a:r>
            <a:r>
              <a:rPr lang="en-NL" sz="3200" b="0" dirty="0" err="1">
                <a:latin typeface="+mn-lt"/>
              </a:rPr>
              <a:t>samenhang</a:t>
            </a:r>
            <a:r>
              <a:rPr lang="en-NL" sz="3200" b="0" dirty="0">
                <a:latin typeface="+mn-lt"/>
              </a:rPr>
              <a:t> in het </a:t>
            </a:r>
            <a:r>
              <a:rPr lang="en-NL" sz="3200" b="0" dirty="0" err="1">
                <a:latin typeface="+mn-lt"/>
              </a:rPr>
              <a:t>landschap</a:t>
            </a:r>
            <a:r>
              <a:rPr lang="en-NL" sz="3200" b="0" dirty="0">
                <a:latin typeface="+mn-lt"/>
              </a:rPr>
              <a:t>. Elk </a:t>
            </a:r>
            <a:r>
              <a:rPr lang="en-NL" sz="3200" b="0" dirty="0" err="1">
                <a:latin typeface="+mn-lt"/>
              </a:rPr>
              <a:t>landschap</a:t>
            </a:r>
            <a:r>
              <a:rPr lang="en-NL" sz="3200" b="0" dirty="0">
                <a:latin typeface="+mn-lt"/>
              </a:rPr>
              <a:t>, </a:t>
            </a:r>
            <a:r>
              <a:rPr lang="en-NL" sz="3200" b="0" dirty="0" err="1">
                <a:latin typeface="+mn-lt"/>
              </a:rPr>
              <a:t>elke</a:t>
            </a:r>
            <a:r>
              <a:rPr lang="en-NL" sz="3200" b="0" dirty="0">
                <a:latin typeface="+mn-lt"/>
              </a:rPr>
              <a:t> </a:t>
            </a:r>
            <a:r>
              <a:rPr lang="en-NL" sz="3200" b="0" dirty="0" err="1">
                <a:latin typeface="+mn-lt"/>
              </a:rPr>
              <a:t>omgeving</a:t>
            </a:r>
            <a:r>
              <a:rPr lang="en-NL" sz="3200" b="0" dirty="0">
                <a:latin typeface="+mn-lt"/>
              </a:rPr>
              <a:t> </a:t>
            </a:r>
            <a:r>
              <a:rPr lang="en-NL" sz="3200" b="0" dirty="0" err="1">
                <a:latin typeface="+mn-lt"/>
              </a:rPr>
              <a:t>heeft</a:t>
            </a:r>
            <a:r>
              <a:rPr lang="en-NL" sz="3200" b="0" dirty="0">
                <a:latin typeface="+mn-lt"/>
              </a:rPr>
              <a:t> </a:t>
            </a:r>
            <a:r>
              <a:rPr lang="en-NL" sz="3200" b="0" dirty="0" err="1">
                <a:latin typeface="+mn-lt"/>
              </a:rPr>
              <a:t>zijn</a:t>
            </a:r>
            <a:r>
              <a:rPr lang="en-NL" sz="3200" b="0" dirty="0">
                <a:latin typeface="+mn-lt"/>
              </a:rPr>
              <a:t> eigen </a:t>
            </a:r>
            <a:r>
              <a:rPr lang="en-NL" sz="3200" b="0" dirty="0" err="1">
                <a:latin typeface="+mn-lt"/>
              </a:rPr>
              <a:t>samenhang</a:t>
            </a:r>
            <a:r>
              <a:rPr lang="en-NL" sz="3200" b="0" dirty="0">
                <a:latin typeface="+mn-lt"/>
              </a:rPr>
              <a:t>, </a:t>
            </a:r>
            <a:r>
              <a:rPr lang="en-NL" sz="3200" b="0" dirty="0" err="1">
                <a:latin typeface="+mn-lt"/>
              </a:rPr>
              <a:t>zijn</a:t>
            </a:r>
            <a:r>
              <a:rPr lang="en-NL" sz="3200" b="0" dirty="0">
                <a:latin typeface="+mn-lt"/>
              </a:rPr>
              <a:t> eigen </a:t>
            </a:r>
            <a:r>
              <a:rPr lang="en-NL" sz="3200" b="0" dirty="0" err="1">
                <a:latin typeface="+mn-lt"/>
              </a:rPr>
              <a:t>verhaal</a:t>
            </a:r>
            <a:r>
              <a:rPr lang="en-NL" sz="3200" b="0" dirty="0">
                <a:latin typeface="+mn-lt"/>
              </a:rPr>
              <a:t> </a:t>
            </a:r>
            <a:r>
              <a:rPr lang="en-NL" sz="3200" b="0" dirty="0" err="1">
                <a:latin typeface="+mn-lt"/>
              </a:rPr>
              <a:t>en</a:t>
            </a:r>
            <a:r>
              <a:rPr lang="en-NL" sz="3200" b="0" dirty="0">
                <a:latin typeface="+mn-lt"/>
              </a:rPr>
              <a:t> </a:t>
            </a:r>
            <a:r>
              <a:rPr lang="en-NL" sz="3200" b="0" dirty="0" err="1">
                <a:latin typeface="+mn-lt"/>
              </a:rPr>
              <a:t>zijn</a:t>
            </a:r>
            <a:r>
              <a:rPr lang="en-NL" sz="3200" b="0" dirty="0">
                <a:latin typeface="+mn-lt"/>
              </a:rPr>
              <a:t> eigen </a:t>
            </a:r>
            <a:r>
              <a:rPr lang="en-NL" sz="3200" b="0" dirty="0" err="1">
                <a:latin typeface="+mn-lt"/>
              </a:rPr>
              <a:t>identiteit</a:t>
            </a:r>
            <a:r>
              <a:rPr lang="en-NL" sz="3200" b="0" dirty="0">
                <a:latin typeface="+mn-lt"/>
              </a:rPr>
              <a:t>. </a:t>
            </a:r>
            <a:endParaRPr lang="nl-NL" sz="3200" b="0" dirty="0">
              <a:latin typeface="+mn-lt"/>
            </a:endParaRPr>
          </a:p>
        </p:txBody>
      </p:sp>
    </p:spTree>
    <p:extLst>
      <p:ext uri="{BB962C8B-B14F-4D97-AF65-F5344CB8AC3E}">
        <p14:creationId xmlns:p14="http://schemas.microsoft.com/office/powerpoint/2010/main" val="345015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11BE-62C7-4A1C-AF9D-D673AE0B70FB}"/>
              </a:ext>
            </a:extLst>
          </p:cNvPr>
          <p:cNvSpPr>
            <a:spLocks noGrp="1"/>
          </p:cNvSpPr>
          <p:nvPr>
            <p:ph type="title"/>
          </p:nvPr>
        </p:nvSpPr>
        <p:spPr/>
        <p:txBody>
          <a:bodyPr/>
          <a:lstStyle/>
          <a:p>
            <a:r>
              <a:rPr lang="en-NL" dirty="0"/>
              <a:t>4 </a:t>
            </a:r>
            <a:r>
              <a:rPr lang="en-NL" dirty="0" err="1"/>
              <a:t>Optieken</a:t>
            </a:r>
            <a:endParaRPr lang="nl-NL" dirty="0"/>
          </a:p>
        </p:txBody>
      </p:sp>
      <p:sp>
        <p:nvSpPr>
          <p:cNvPr id="3" name="Content Placeholder 2">
            <a:extLst>
              <a:ext uri="{FF2B5EF4-FFF2-40B4-BE49-F238E27FC236}">
                <a16:creationId xmlns:a16="http://schemas.microsoft.com/office/drawing/2014/main" id="{D8079AF8-1833-4B96-91DD-D1D5176A3B9B}"/>
              </a:ext>
            </a:extLst>
          </p:cNvPr>
          <p:cNvSpPr>
            <a:spLocks noGrp="1"/>
          </p:cNvSpPr>
          <p:nvPr>
            <p:ph idx="1"/>
          </p:nvPr>
        </p:nvSpPr>
        <p:spPr/>
        <p:txBody>
          <a:bodyPr/>
          <a:lstStyle/>
          <a:p>
            <a:r>
              <a:rPr lang="en-NL" sz="4400" dirty="0" err="1"/>
              <a:t>Verticale</a:t>
            </a:r>
            <a:r>
              <a:rPr lang="en-NL" sz="4400" dirty="0"/>
              <a:t> </a:t>
            </a:r>
            <a:r>
              <a:rPr lang="en-NL" sz="4400" dirty="0" err="1"/>
              <a:t>bril</a:t>
            </a:r>
            <a:endParaRPr lang="en-NL" sz="4400" dirty="0"/>
          </a:p>
          <a:p>
            <a:r>
              <a:rPr lang="en-NL" sz="4400" dirty="0" err="1"/>
              <a:t>Horizontale</a:t>
            </a:r>
            <a:r>
              <a:rPr lang="en-NL" sz="4400" dirty="0"/>
              <a:t> </a:t>
            </a:r>
            <a:r>
              <a:rPr lang="en-NL" sz="4400" dirty="0" err="1"/>
              <a:t>bril</a:t>
            </a:r>
            <a:endParaRPr lang="en-NL" sz="4400" dirty="0"/>
          </a:p>
          <a:p>
            <a:r>
              <a:rPr lang="en-NL" sz="4400" dirty="0" err="1"/>
              <a:t>Seizoens</a:t>
            </a:r>
            <a:r>
              <a:rPr lang="en-NL" sz="4400" dirty="0"/>
              <a:t> </a:t>
            </a:r>
            <a:r>
              <a:rPr lang="en-NL" sz="4400" dirty="0" err="1"/>
              <a:t>bril</a:t>
            </a:r>
            <a:endParaRPr lang="en-NL" sz="4400" dirty="0"/>
          </a:p>
          <a:p>
            <a:r>
              <a:rPr lang="en-NL" sz="4400" dirty="0" err="1"/>
              <a:t>Historische</a:t>
            </a:r>
            <a:r>
              <a:rPr lang="en-NL" sz="4400" dirty="0"/>
              <a:t> </a:t>
            </a:r>
            <a:r>
              <a:rPr lang="en-NL" sz="4400" dirty="0" err="1"/>
              <a:t>bril</a:t>
            </a:r>
            <a:endParaRPr lang="nl-NL" sz="4400" dirty="0"/>
          </a:p>
        </p:txBody>
      </p:sp>
      <p:sp>
        <p:nvSpPr>
          <p:cNvPr id="4" name="Date Placeholder 3">
            <a:extLst>
              <a:ext uri="{FF2B5EF4-FFF2-40B4-BE49-F238E27FC236}">
                <a16:creationId xmlns:a16="http://schemas.microsoft.com/office/drawing/2014/main" id="{FC64FE63-DF8E-43EC-9140-10CBE6CBC8AE}"/>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Footer Placeholder 4">
            <a:extLst>
              <a:ext uri="{FF2B5EF4-FFF2-40B4-BE49-F238E27FC236}">
                <a16:creationId xmlns:a16="http://schemas.microsoft.com/office/drawing/2014/main" id="{1963065B-4353-4F55-9A99-BD398BA1EC9F}"/>
              </a:ext>
            </a:extLst>
          </p:cNvPr>
          <p:cNvSpPr>
            <a:spLocks noGrp="1"/>
          </p:cNvSpPr>
          <p:nvPr>
            <p:ph type="ftr" sz="quarter" idx="11"/>
          </p:nvPr>
        </p:nvSpPr>
        <p:spPr/>
        <p:txBody>
          <a:bodyPr/>
          <a:lstStyle/>
          <a:p>
            <a:r>
              <a:rPr lang="nl-NL" noProof="0"/>
              <a:t>Onderwerp van de presentatie</a:t>
            </a:r>
          </a:p>
        </p:txBody>
      </p:sp>
      <p:sp>
        <p:nvSpPr>
          <p:cNvPr id="6" name="Slide Number Placeholder 5">
            <a:extLst>
              <a:ext uri="{FF2B5EF4-FFF2-40B4-BE49-F238E27FC236}">
                <a16:creationId xmlns:a16="http://schemas.microsoft.com/office/drawing/2014/main" id="{82E3062B-F771-4DAC-965C-B7C0D31D0B13}"/>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
        <p:nvSpPr>
          <p:cNvPr id="8" name="Ondertitel 2">
            <a:extLst>
              <a:ext uri="{FF2B5EF4-FFF2-40B4-BE49-F238E27FC236}">
                <a16:creationId xmlns:a16="http://schemas.microsoft.com/office/drawing/2014/main" id="{C95B3DB6-D68F-4B16-9112-548C52D6D6E9}"/>
              </a:ext>
            </a:extLst>
          </p:cNvPr>
          <p:cNvSpPr txBox="1">
            <a:spLocks/>
          </p:cNvSpPr>
          <p:nvPr/>
        </p:nvSpPr>
        <p:spPr>
          <a:xfrm>
            <a:off x="3052405" y="735522"/>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err="1">
                <a:solidFill>
                  <a:srgbClr val="969696"/>
                </a:solidFill>
              </a:rPr>
              <a:t>Oftewel</a:t>
            </a:r>
            <a:r>
              <a:rPr lang="en-NL" dirty="0">
                <a:solidFill>
                  <a:srgbClr val="969696"/>
                </a:solidFill>
              </a:rPr>
              <a:t> </a:t>
            </a:r>
            <a:r>
              <a:rPr lang="en-NL" dirty="0" err="1">
                <a:solidFill>
                  <a:srgbClr val="969696"/>
                </a:solidFill>
              </a:rPr>
              <a:t>brillen</a:t>
            </a:r>
            <a:endParaRPr lang="nl-NL" dirty="0"/>
          </a:p>
        </p:txBody>
      </p:sp>
      <p:pic>
        <p:nvPicPr>
          <p:cNvPr id="9" name="Graphic 8" descr="3D-bril met effen opvulling">
            <a:extLst>
              <a:ext uri="{FF2B5EF4-FFF2-40B4-BE49-F238E27FC236}">
                <a16:creationId xmlns:a16="http://schemas.microsoft.com/office/drawing/2014/main" id="{E0A3BC9C-E6CC-4CD2-8AEE-05B3FDEBC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5154" y="147299"/>
            <a:ext cx="3350232" cy="3350232"/>
          </a:xfrm>
          <a:prstGeom prst="rect">
            <a:avLst/>
          </a:prstGeom>
        </p:spPr>
      </p:pic>
      <p:sp>
        <p:nvSpPr>
          <p:cNvPr id="10" name="Ondertitel 2">
            <a:extLst>
              <a:ext uri="{FF2B5EF4-FFF2-40B4-BE49-F238E27FC236}">
                <a16:creationId xmlns:a16="http://schemas.microsoft.com/office/drawing/2014/main" id="{CC8281E5-0E6E-4E23-86D2-A99424C34AC5}"/>
              </a:ext>
            </a:extLst>
          </p:cNvPr>
          <p:cNvSpPr txBox="1">
            <a:spLocks/>
          </p:cNvSpPr>
          <p:nvPr/>
        </p:nvSpPr>
        <p:spPr>
          <a:xfrm rot="1291949">
            <a:off x="7482676" y="2607184"/>
            <a:ext cx="2437099" cy="36925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sz="1600" dirty="0" err="1">
                <a:solidFill>
                  <a:schemeClr val="accent3">
                    <a:lumMod val="40000"/>
                    <a:lumOff val="60000"/>
                  </a:schemeClr>
                </a:solidFill>
              </a:rPr>
              <a:t>Dit</a:t>
            </a:r>
            <a:r>
              <a:rPr lang="en-NL" sz="1600" dirty="0">
                <a:solidFill>
                  <a:schemeClr val="accent3">
                    <a:lumMod val="40000"/>
                    <a:lumOff val="60000"/>
                  </a:schemeClr>
                </a:solidFill>
              </a:rPr>
              <a:t> is </a:t>
            </a:r>
            <a:r>
              <a:rPr lang="en-NL" sz="1600" dirty="0" err="1">
                <a:solidFill>
                  <a:schemeClr val="accent3">
                    <a:lumMod val="40000"/>
                    <a:lumOff val="60000"/>
                  </a:schemeClr>
                </a:solidFill>
              </a:rPr>
              <a:t>ook</a:t>
            </a:r>
            <a:r>
              <a:rPr lang="en-NL" sz="1600" dirty="0">
                <a:solidFill>
                  <a:schemeClr val="accent3">
                    <a:lumMod val="40000"/>
                    <a:lumOff val="60000"/>
                  </a:schemeClr>
                </a:solidFill>
              </a:rPr>
              <a:t> </a:t>
            </a:r>
            <a:r>
              <a:rPr lang="en-NL" sz="1600" dirty="0" err="1">
                <a:solidFill>
                  <a:schemeClr val="accent3">
                    <a:lumMod val="40000"/>
                    <a:lumOff val="60000"/>
                  </a:schemeClr>
                </a:solidFill>
              </a:rPr>
              <a:t>een</a:t>
            </a:r>
            <a:r>
              <a:rPr lang="en-NL" sz="1600" dirty="0">
                <a:solidFill>
                  <a:schemeClr val="accent3">
                    <a:lumMod val="40000"/>
                    <a:lumOff val="60000"/>
                  </a:schemeClr>
                </a:solidFill>
              </a:rPr>
              <a:t> </a:t>
            </a:r>
            <a:r>
              <a:rPr lang="en-NL" sz="1600" dirty="0" err="1">
                <a:solidFill>
                  <a:schemeClr val="accent3">
                    <a:lumMod val="40000"/>
                    <a:lumOff val="60000"/>
                  </a:schemeClr>
                </a:solidFill>
              </a:rPr>
              <a:t>bril</a:t>
            </a:r>
            <a:r>
              <a:rPr lang="en-NL" sz="1600" dirty="0">
                <a:solidFill>
                  <a:schemeClr val="accent3">
                    <a:lumMod val="40000"/>
                    <a:lumOff val="60000"/>
                  </a:schemeClr>
                </a:solidFill>
              </a:rPr>
              <a:t> </a:t>
            </a:r>
            <a:r>
              <a:rPr lang="en-NL" sz="1600" dirty="0" err="1">
                <a:solidFill>
                  <a:schemeClr val="accent3">
                    <a:lumMod val="40000"/>
                    <a:lumOff val="60000"/>
                  </a:schemeClr>
                </a:solidFill>
              </a:rPr>
              <a:t>haha</a:t>
            </a:r>
            <a:endParaRPr lang="nl-NL" sz="1600" dirty="0">
              <a:solidFill>
                <a:schemeClr val="accent3">
                  <a:lumMod val="40000"/>
                  <a:lumOff val="60000"/>
                </a:schemeClr>
              </a:solidFill>
            </a:endParaRPr>
          </a:p>
        </p:txBody>
      </p:sp>
    </p:spTree>
    <p:extLst>
      <p:ext uri="{BB962C8B-B14F-4D97-AF65-F5344CB8AC3E}">
        <p14:creationId xmlns:p14="http://schemas.microsoft.com/office/powerpoint/2010/main" val="362560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F64F-B670-4BF8-A31D-2416073EB372}"/>
              </a:ext>
            </a:extLst>
          </p:cNvPr>
          <p:cNvSpPr>
            <a:spLocks noGrp="1"/>
          </p:cNvSpPr>
          <p:nvPr>
            <p:ph type="title"/>
          </p:nvPr>
        </p:nvSpPr>
        <p:spPr/>
        <p:txBody>
          <a:bodyPr/>
          <a:lstStyle/>
          <a:p>
            <a:r>
              <a:rPr lang="en-NL" dirty="0" err="1"/>
              <a:t>Verticale</a:t>
            </a:r>
            <a:r>
              <a:rPr lang="en-NL" dirty="0"/>
              <a:t> </a:t>
            </a:r>
            <a:r>
              <a:rPr lang="en-NL" dirty="0" err="1"/>
              <a:t>samenhang</a:t>
            </a:r>
            <a:endParaRPr lang="en-NL" dirty="0"/>
          </a:p>
        </p:txBody>
      </p:sp>
      <p:sp>
        <p:nvSpPr>
          <p:cNvPr id="4" name="Date Placeholder 3">
            <a:extLst>
              <a:ext uri="{FF2B5EF4-FFF2-40B4-BE49-F238E27FC236}">
                <a16:creationId xmlns:a16="http://schemas.microsoft.com/office/drawing/2014/main" id="{3D999AD7-31B7-467D-B432-D5D1D09EB753}"/>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Footer Placeholder 4">
            <a:extLst>
              <a:ext uri="{FF2B5EF4-FFF2-40B4-BE49-F238E27FC236}">
                <a16:creationId xmlns:a16="http://schemas.microsoft.com/office/drawing/2014/main" id="{3DF70AAB-99D0-4652-A41E-21D0D0D65732}"/>
              </a:ext>
            </a:extLst>
          </p:cNvPr>
          <p:cNvSpPr>
            <a:spLocks noGrp="1"/>
          </p:cNvSpPr>
          <p:nvPr>
            <p:ph type="ftr" sz="quarter" idx="11"/>
          </p:nvPr>
        </p:nvSpPr>
        <p:spPr/>
        <p:txBody>
          <a:bodyPr/>
          <a:lstStyle/>
          <a:p>
            <a:r>
              <a:rPr lang="nl-NL" noProof="0"/>
              <a:t>Onderwerp van de presentatie</a:t>
            </a:r>
          </a:p>
        </p:txBody>
      </p:sp>
      <p:sp>
        <p:nvSpPr>
          <p:cNvPr id="6" name="Slide Number Placeholder 5">
            <a:extLst>
              <a:ext uri="{FF2B5EF4-FFF2-40B4-BE49-F238E27FC236}">
                <a16:creationId xmlns:a16="http://schemas.microsoft.com/office/drawing/2014/main" id="{2FA47E19-A462-4045-8BB0-C727AB9A48EF}"/>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10" name="Titel 1">
            <a:extLst>
              <a:ext uri="{FF2B5EF4-FFF2-40B4-BE49-F238E27FC236}">
                <a16:creationId xmlns:a16="http://schemas.microsoft.com/office/drawing/2014/main" id="{D0F33911-B660-433F-BEE3-1CD608E74E38}"/>
              </a:ext>
            </a:extLst>
          </p:cNvPr>
          <p:cNvSpPr txBox="1">
            <a:spLocks/>
          </p:cNvSpPr>
          <p:nvPr/>
        </p:nvSpPr>
        <p:spPr>
          <a:xfrm>
            <a:off x="371476" y="107712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2800" b="0" dirty="0">
                <a:latin typeface="+mn-lt"/>
              </a:rPr>
              <a:t>Het </a:t>
            </a:r>
            <a:r>
              <a:rPr lang="en-NL" sz="2800" b="0" dirty="0" err="1">
                <a:latin typeface="+mn-lt"/>
              </a:rPr>
              <a:t>landgebruik</a:t>
            </a:r>
            <a:r>
              <a:rPr lang="en-NL" sz="2800" b="0" dirty="0">
                <a:latin typeface="+mn-lt"/>
              </a:rPr>
              <a:t>, de </a:t>
            </a:r>
            <a:r>
              <a:rPr lang="en-NL" sz="2800" b="0" dirty="0" err="1">
                <a:latin typeface="+mn-lt"/>
              </a:rPr>
              <a:t>vegetatie</a:t>
            </a:r>
            <a:r>
              <a:rPr lang="en-NL" sz="2800" b="0" dirty="0">
                <a:latin typeface="+mn-lt"/>
              </a:rPr>
              <a:t>, </a:t>
            </a:r>
            <a:r>
              <a:rPr lang="en-NL" sz="2800" b="0" dirty="0" err="1">
                <a:latin typeface="+mn-lt"/>
              </a:rPr>
              <a:t>beplantingstypen</a:t>
            </a:r>
            <a:r>
              <a:rPr lang="en-NL" sz="2800" b="0" dirty="0">
                <a:latin typeface="+mn-lt"/>
              </a:rPr>
              <a:t>, </a:t>
            </a:r>
          </a:p>
          <a:p>
            <a:r>
              <a:rPr lang="en-NL" sz="2800" b="0" dirty="0" err="1">
                <a:latin typeface="+mn-lt"/>
              </a:rPr>
              <a:t>waterstand</a:t>
            </a:r>
            <a:r>
              <a:rPr lang="en-NL" sz="2800" b="0" dirty="0">
                <a:latin typeface="+mn-lt"/>
              </a:rPr>
              <a:t>, relief etc. </a:t>
            </a:r>
            <a:br>
              <a:rPr lang="en-NL" sz="2800" b="0" dirty="0">
                <a:latin typeface="+mn-lt"/>
              </a:rPr>
            </a:br>
            <a:br>
              <a:rPr lang="en-NL" sz="2800" b="0" dirty="0">
                <a:latin typeface="+mn-lt"/>
              </a:rPr>
            </a:br>
            <a:r>
              <a:rPr lang="en-NL" sz="2800" b="0" dirty="0" err="1">
                <a:latin typeface="+mn-lt"/>
              </a:rPr>
              <a:t>Waar</a:t>
            </a:r>
            <a:r>
              <a:rPr lang="en-NL" sz="2800" b="0" dirty="0">
                <a:latin typeface="+mn-lt"/>
              </a:rPr>
              <a:t> </a:t>
            </a:r>
            <a:r>
              <a:rPr lang="en-NL" sz="2800" b="0" dirty="0" err="1">
                <a:latin typeface="+mn-lt"/>
              </a:rPr>
              <a:t>bevind</a:t>
            </a:r>
            <a:r>
              <a:rPr lang="en-NL" sz="2800" b="0" dirty="0">
                <a:latin typeface="+mn-lt"/>
              </a:rPr>
              <a:t> </a:t>
            </a:r>
            <a:r>
              <a:rPr lang="en-NL" sz="2800" b="0" dirty="0" err="1">
                <a:latin typeface="+mn-lt"/>
              </a:rPr>
              <a:t>ik</a:t>
            </a:r>
            <a:r>
              <a:rPr lang="en-NL" sz="2800" b="0" dirty="0">
                <a:latin typeface="+mn-lt"/>
              </a:rPr>
              <a:t> me? </a:t>
            </a:r>
            <a:br>
              <a:rPr lang="en-NL" sz="2800" b="0" dirty="0">
                <a:latin typeface="+mn-lt"/>
              </a:rPr>
            </a:br>
            <a:r>
              <a:rPr lang="en-NL" sz="2800" b="0" dirty="0" err="1">
                <a:latin typeface="+mn-lt"/>
              </a:rPr>
              <a:t>Zanderige</a:t>
            </a:r>
            <a:r>
              <a:rPr lang="en-NL" sz="2800" b="0" dirty="0">
                <a:latin typeface="+mn-lt"/>
              </a:rPr>
              <a:t> </a:t>
            </a:r>
            <a:r>
              <a:rPr lang="en-NL" sz="2800" b="0" dirty="0" err="1">
                <a:latin typeface="+mn-lt"/>
              </a:rPr>
              <a:t>bodem</a:t>
            </a:r>
            <a:r>
              <a:rPr lang="en-NL" sz="2800" b="0" dirty="0">
                <a:latin typeface="+mn-lt"/>
              </a:rPr>
              <a:t>, </a:t>
            </a:r>
            <a:r>
              <a:rPr lang="en-NL" sz="2800" b="0" dirty="0" err="1">
                <a:latin typeface="+mn-lt"/>
              </a:rPr>
              <a:t>kleirijke</a:t>
            </a:r>
            <a:r>
              <a:rPr lang="en-NL" sz="2800" b="0" dirty="0">
                <a:latin typeface="+mn-lt"/>
              </a:rPr>
              <a:t> </a:t>
            </a:r>
            <a:r>
              <a:rPr lang="en-NL" sz="2800" b="0" dirty="0" err="1">
                <a:latin typeface="+mn-lt"/>
              </a:rPr>
              <a:t>bodem</a:t>
            </a:r>
            <a:r>
              <a:rPr lang="en-NL" sz="2800" b="0" dirty="0">
                <a:latin typeface="+mn-lt"/>
              </a:rPr>
              <a:t>, </a:t>
            </a:r>
            <a:r>
              <a:rPr lang="en-NL" sz="2800" b="0" dirty="0" err="1">
                <a:latin typeface="+mn-lt"/>
              </a:rPr>
              <a:t>komgebied</a:t>
            </a:r>
            <a:r>
              <a:rPr lang="en-NL" sz="2800" b="0" dirty="0">
                <a:latin typeface="+mn-lt"/>
              </a:rPr>
              <a:t> of op </a:t>
            </a:r>
            <a:r>
              <a:rPr lang="en-NL" sz="2800" b="0" dirty="0" err="1">
                <a:latin typeface="+mn-lt"/>
              </a:rPr>
              <a:t>een</a:t>
            </a:r>
            <a:r>
              <a:rPr lang="en-NL" sz="2800" b="0" dirty="0">
                <a:latin typeface="+mn-lt"/>
              </a:rPr>
              <a:t> </a:t>
            </a:r>
            <a:r>
              <a:rPr lang="en-NL" sz="2800" b="0" dirty="0" err="1">
                <a:latin typeface="+mn-lt"/>
              </a:rPr>
              <a:t>stroomrug</a:t>
            </a:r>
            <a:r>
              <a:rPr lang="en-NL" sz="2800" b="0" dirty="0">
                <a:latin typeface="+mn-lt"/>
              </a:rPr>
              <a:t>? Is er </a:t>
            </a:r>
            <a:r>
              <a:rPr lang="en-NL" sz="2800" b="0" dirty="0" err="1">
                <a:latin typeface="+mn-lt"/>
              </a:rPr>
              <a:t>kwel</a:t>
            </a:r>
            <a:r>
              <a:rPr lang="en-NL" sz="2800" b="0" dirty="0">
                <a:latin typeface="+mn-lt"/>
              </a:rPr>
              <a:t> in de </a:t>
            </a:r>
            <a:r>
              <a:rPr lang="en-NL" sz="2800" b="0" dirty="0" err="1">
                <a:latin typeface="+mn-lt"/>
              </a:rPr>
              <a:t>grond</a:t>
            </a:r>
            <a:r>
              <a:rPr lang="en-NL" sz="2800" b="0" dirty="0">
                <a:latin typeface="+mn-lt"/>
              </a:rPr>
              <a:t>, is de </a:t>
            </a:r>
            <a:r>
              <a:rPr lang="en-NL" sz="2800" b="0" dirty="0" err="1">
                <a:latin typeface="+mn-lt"/>
              </a:rPr>
              <a:t>bodem</a:t>
            </a:r>
            <a:r>
              <a:rPr lang="en-NL" sz="2800" b="0" dirty="0">
                <a:latin typeface="+mn-lt"/>
              </a:rPr>
              <a:t> </a:t>
            </a:r>
            <a:r>
              <a:rPr lang="en-NL" sz="2800" b="0" dirty="0" err="1">
                <a:latin typeface="+mn-lt"/>
              </a:rPr>
              <a:t>voedselrijk</a:t>
            </a:r>
            <a:r>
              <a:rPr lang="en-NL" sz="2800" b="0" dirty="0">
                <a:latin typeface="+mn-lt"/>
              </a:rPr>
              <a:t> of </a:t>
            </a:r>
            <a:r>
              <a:rPr lang="en-NL" sz="2800" b="0" dirty="0" err="1">
                <a:latin typeface="+mn-lt"/>
              </a:rPr>
              <a:t>voedselarm</a:t>
            </a:r>
            <a:r>
              <a:rPr lang="en-NL" sz="2800" b="0" dirty="0">
                <a:latin typeface="+mn-lt"/>
              </a:rPr>
              <a:t>? </a:t>
            </a:r>
            <a:endParaRPr lang="nl-NL" sz="2800" b="0" dirty="0">
              <a:latin typeface="+mn-lt"/>
            </a:endParaRPr>
          </a:p>
        </p:txBody>
      </p:sp>
    </p:spTree>
    <p:extLst>
      <p:ext uri="{BB962C8B-B14F-4D97-AF65-F5344CB8AC3E}">
        <p14:creationId xmlns:p14="http://schemas.microsoft.com/office/powerpoint/2010/main" val="162189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1201C47-A188-4539-9FFE-FB196E619550}"/>
              </a:ext>
            </a:extLst>
          </p:cNvPr>
          <p:cNvSpPr>
            <a:spLocks noGrp="1"/>
          </p:cNvSpPr>
          <p:nvPr>
            <p:ph type="title"/>
          </p:nvPr>
        </p:nvSpPr>
        <p:spPr>
          <a:xfrm>
            <a:off x="371476" y="296863"/>
            <a:ext cx="10260000" cy="1160403"/>
          </a:xfrm>
        </p:spPr>
        <p:txBody>
          <a:bodyPr/>
          <a:lstStyle/>
          <a:p>
            <a:r>
              <a:rPr lang="en-NL" dirty="0" err="1"/>
              <a:t>Probeer</a:t>
            </a:r>
            <a:r>
              <a:rPr lang="en-NL" dirty="0"/>
              <a:t> het </a:t>
            </a:r>
            <a:r>
              <a:rPr lang="en-NL" dirty="0" err="1"/>
              <a:t>eens</a:t>
            </a:r>
            <a:r>
              <a:rPr lang="en-NL" dirty="0"/>
              <a:t>!</a:t>
            </a:r>
            <a:br>
              <a:rPr lang="en-NL" dirty="0"/>
            </a:br>
            <a:r>
              <a:rPr lang="en-NL" dirty="0"/>
              <a:t>De </a:t>
            </a:r>
            <a:r>
              <a:rPr lang="en-NL" dirty="0" err="1"/>
              <a:t>verticale</a:t>
            </a:r>
            <a:r>
              <a:rPr lang="en-NL" dirty="0"/>
              <a:t> </a:t>
            </a:r>
            <a:r>
              <a:rPr lang="en-NL" dirty="0" err="1"/>
              <a:t>samenhang</a:t>
            </a:r>
            <a:endParaRPr lang="en-US" dirty="0"/>
          </a:p>
        </p:txBody>
      </p:sp>
      <p:sp>
        <p:nvSpPr>
          <p:cNvPr id="5" name="Tijdelijke aanduiding voor voettekst 4">
            <a:extLst>
              <a:ext uri="{FF2B5EF4-FFF2-40B4-BE49-F238E27FC236}">
                <a16:creationId xmlns:a16="http://schemas.microsoft.com/office/drawing/2014/main" id="{281257BF-468D-4793-9AF5-1A44B75756A5}"/>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6" name="Tijdelijke aanduiding voor dianummer 5">
            <a:extLst>
              <a:ext uri="{FF2B5EF4-FFF2-40B4-BE49-F238E27FC236}">
                <a16:creationId xmlns:a16="http://schemas.microsoft.com/office/drawing/2014/main" id="{C9E4C5BE-8493-4667-AC67-5406B05CF4E9}"/>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13</a:t>
            </a:fld>
            <a:endParaRPr lang="nl-NL" noProof="0"/>
          </a:p>
        </p:txBody>
      </p:sp>
      <p:sp>
        <p:nvSpPr>
          <p:cNvPr id="4" name="Tijdelijke aanduiding voor datum 3">
            <a:extLst>
              <a:ext uri="{FF2B5EF4-FFF2-40B4-BE49-F238E27FC236}">
                <a16:creationId xmlns:a16="http://schemas.microsoft.com/office/drawing/2014/main" id="{A52AFCCA-0A38-4EE1-8942-E17900B24892}"/>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22-2-2022</a:t>
            </a:fld>
            <a:endParaRPr lang="nl-NL" noProof="0"/>
          </a:p>
        </p:txBody>
      </p:sp>
      <p:sp>
        <p:nvSpPr>
          <p:cNvPr id="8" name="Tijdelijke aanduiding voor inhoud 7">
            <a:extLst>
              <a:ext uri="{FF2B5EF4-FFF2-40B4-BE49-F238E27FC236}">
                <a16:creationId xmlns:a16="http://schemas.microsoft.com/office/drawing/2014/main" id="{EF32AB28-3766-420C-882E-2662AF50A00B}"/>
              </a:ext>
            </a:extLst>
          </p:cNvPr>
          <p:cNvSpPr>
            <a:spLocks noGrp="1"/>
          </p:cNvSpPr>
          <p:nvPr>
            <p:ph idx="1"/>
          </p:nvPr>
        </p:nvSpPr>
        <p:spPr/>
        <p:txBody>
          <a:bodyPr/>
          <a:lstStyle/>
          <a:p>
            <a:endParaRPr lang="nl-NL"/>
          </a:p>
        </p:txBody>
      </p:sp>
      <p:pic>
        <p:nvPicPr>
          <p:cNvPr id="1030" name="Picture 6">
            <a:extLst>
              <a:ext uri="{FF2B5EF4-FFF2-40B4-BE49-F238E27FC236}">
                <a16:creationId xmlns:a16="http://schemas.microsoft.com/office/drawing/2014/main" id="{D0294611-2FCA-4A50-9390-F07C8AACDE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49"/>
          <a:stretch/>
        </p:blipFill>
        <p:spPr bwMode="auto">
          <a:xfrm>
            <a:off x="0" y="1457266"/>
            <a:ext cx="12192000" cy="540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37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F64F-B670-4BF8-A31D-2416073EB372}"/>
              </a:ext>
            </a:extLst>
          </p:cNvPr>
          <p:cNvSpPr>
            <a:spLocks noGrp="1"/>
          </p:cNvSpPr>
          <p:nvPr>
            <p:ph type="title"/>
          </p:nvPr>
        </p:nvSpPr>
        <p:spPr/>
        <p:txBody>
          <a:bodyPr/>
          <a:lstStyle/>
          <a:p>
            <a:r>
              <a:rPr lang="en-NL" dirty="0" err="1"/>
              <a:t>Horizontale</a:t>
            </a:r>
            <a:r>
              <a:rPr lang="en-NL" dirty="0"/>
              <a:t> </a:t>
            </a:r>
            <a:r>
              <a:rPr lang="en-NL" dirty="0" err="1"/>
              <a:t>samenhang</a:t>
            </a:r>
            <a:endParaRPr lang="en-NL" dirty="0"/>
          </a:p>
        </p:txBody>
      </p:sp>
      <p:sp>
        <p:nvSpPr>
          <p:cNvPr id="4" name="Date Placeholder 3">
            <a:extLst>
              <a:ext uri="{FF2B5EF4-FFF2-40B4-BE49-F238E27FC236}">
                <a16:creationId xmlns:a16="http://schemas.microsoft.com/office/drawing/2014/main" id="{3D999AD7-31B7-467D-B432-D5D1D09EB753}"/>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Footer Placeholder 4">
            <a:extLst>
              <a:ext uri="{FF2B5EF4-FFF2-40B4-BE49-F238E27FC236}">
                <a16:creationId xmlns:a16="http://schemas.microsoft.com/office/drawing/2014/main" id="{3DF70AAB-99D0-4652-A41E-21D0D0D65732}"/>
              </a:ext>
            </a:extLst>
          </p:cNvPr>
          <p:cNvSpPr>
            <a:spLocks noGrp="1"/>
          </p:cNvSpPr>
          <p:nvPr>
            <p:ph type="ftr" sz="quarter" idx="11"/>
          </p:nvPr>
        </p:nvSpPr>
        <p:spPr/>
        <p:txBody>
          <a:bodyPr/>
          <a:lstStyle/>
          <a:p>
            <a:r>
              <a:rPr lang="nl-NL" noProof="0"/>
              <a:t>Onderwerp van de presentatie</a:t>
            </a:r>
          </a:p>
        </p:txBody>
      </p:sp>
      <p:sp>
        <p:nvSpPr>
          <p:cNvPr id="6" name="Slide Number Placeholder 5">
            <a:extLst>
              <a:ext uri="{FF2B5EF4-FFF2-40B4-BE49-F238E27FC236}">
                <a16:creationId xmlns:a16="http://schemas.microsoft.com/office/drawing/2014/main" id="{2FA47E19-A462-4045-8BB0-C727AB9A48EF}"/>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
        <p:nvSpPr>
          <p:cNvPr id="10" name="Titel 1">
            <a:extLst>
              <a:ext uri="{FF2B5EF4-FFF2-40B4-BE49-F238E27FC236}">
                <a16:creationId xmlns:a16="http://schemas.microsoft.com/office/drawing/2014/main" id="{D0F33911-B660-433F-BEE3-1CD608E74E38}"/>
              </a:ext>
            </a:extLst>
          </p:cNvPr>
          <p:cNvSpPr txBox="1">
            <a:spLocks/>
          </p:cNvSpPr>
          <p:nvPr/>
        </p:nvSpPr>
        <p:spPr>
          <a:xfrm>
            <a:off x="371476" y="107712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2800" b="0" dirty="0">
                <a:latin typeface="+mn-lt"/>
              </a:rPr>
              <a:t>Wegen, paden, waterlopen, beplantingen, </a:t>
            </a:r>
            <a:r>
              <a:rPr lang="nl-NL" sz="2800" b="0" dirty="0" err="1">
                <a:latin typeface="+mn-lt"/>
              </a:rPr>
              <a:t>percelering</a:t>
            </a:r>
            <a:r>
              <a:rPr lang="nl-NL" sz="2800" b="0" dirty="0">
                <a:latin typeface="+mn-lt"/>
              </a:rPr>
              <a:t> </a:t>
            </a:r>
            <a:endParaRPr lang="en-NL" sz="2800" b="0" dirty="0">
              <a:latin typeface="+mn-lt"/>
            </a:endParaRPr>
          </a:p>
          <a:p>
            <a:r>
              <a:rPr lang="nl-NL" sz="2800" b="0" dirty="0">
                <a:latin typeface="+mn-lt"/>
              </a:rPr>
              <a:t>kunnen uitdrukking geven aan het ecologisch, hydrologisch, sociaal, economisch functioneren van een plek. </a:t>
            </a:r>
            <a:br>
              <a:rPr lang="nl-NL" sz="2800" b="0" dirty="0">
                <a:latin typeface="+mn-lt"/>
              </a:rPr>
            </a:br>
            <a:br>
              <a:rPr lang="nl-NL" sz="2800" b="0" dirty="0">
                <a:latin typeface="+mn-lt"/>
              </a:rPr>
            </a:br>
            <a:r>
              <a:rPr lang="nl-NL" sz="2800" b="0" dirty="0">
                <a:latin typeface="+mn-lt"/>
              </a:rPr>
              <a:t>Is er grootschalige landbouw bedreven, staan er veel nieuwe schuren. Zijn er netwerken voor flora, fauna. </a:t>
            </a:r>
          </a:p>
        </p:txBody>
      </p:sp>
    </p:spTree>
    <p:extLst>
      <p:ext uri="{BB962C8B-B14F-4D97-AF65-F5344CB8AC3E}">
        <p14:creationId xmlns:p14="http://schemas.microsoft.com/office/powerpoint/2010/main" val="88401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48F2E78-ACC4-40AC-8356-2116598A57D0}"/>
              </a:ext>
            </a:extLst>
          </p:cNvPr>
          <p:cNvSpPr>
            <a:spLocks noGrp="1"/>
          </p:cNvSpPr>
          <p:nvPr>
            <p:ph type="title"/>
          </p:nvPr>
        </p:nvSpPr>
        <p:spPr>
          <a:xfrm>
            <a:off x="6175377" y="296863"/>
            <a:ext cx="5638799" cy="1160403"/>
          </a:xfrm>
        </p:spPr>
        <p:txBody>
          <a:bodyPr/>
          <a:lstStyle/>
          <a:p>
            <a:r>
              <a:rPr lang="en-NL" dirty="0" err="1"/>
              <a:t>Probeer</a:t>
            </a:r>
            <a:r>
              <a:rPr lang="en-NL" dirty="0"/>
              <a:t> het </a:t>
            </a:r>
            <a:r>
              <a:rPr lang="en-NL" dirty="0" err="1"/>
              <a:t>eens</a:t>
            </a:r>
            <a:r>
              <a:rPr lang="en-NL" dirty="0"/>
              <a:t>!</a:t>
            </a:r>
            <a:br>
              <a:rPr lang="en-NL" dirty="0"/>
            </a:br>
            <a:r>
              <a:rPr lang="en-NL" dirty="0"/>
              <a:t>De </a:t>
            </a:r>
            <a:r>
              <a:rPr lang="en-NL" dirty="0" err="1"/>
              <a:t>horizontale</a:t>
            </a:r>
            <a:r>
              <a:rPr lang="en-NL" dirty="0"/>
              <a:t> </a:t>
            </a:r>
            <a:r>
              <a:rPr lang="en-NL" dirty="0" err="1"/>
              <a:t>samenhang</a:t>
            </a:r>
            <a:endParaRPr lang="en-US" dirty="0"/>
          </a:p>
        </p:txBody>
      </p:sp>
      <p:sp>
        <p:nvSpPr>
          <p:cNvPr id="5" name="Tijdelijke aanduiding voor voettekst 4">
            <a:extLst>
              <a:ext uri="{FF2B5EF4-FFF2-40B4-BE49-F238E27FC236}">
                <a16:creationId xmlns:a16="http://schemas.microsoft.com/office/drawing/2014/main" id="{3472220F-F3CC-43D7-9395-8062EF6C7636}"/>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6" name="Tijdelijke aanduiding voor dianummer 5">
            <a:extLst>
              <a:ext uri="{FF2B5EF4-FFF2-40B4-BE49-F238E27FC236}">
                <a16:creationId xmlns:a16="http://schemas.microsoft.com/office/drawing/2014/main" id="{41D667B2-2665-42D9-8764-0F1A24B8353B}"/>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15</a:t>
            </a:fld>
            <a:endParaRPr lang="nl-NL" noProof="0"/>
          </a:p>
        </p:txBody>
      </p:sp>
      <p:pic>
        <p:nvPicPr>
          <p:cNvPr id="2050" name="Picture 2" descr="Foto van ecoduct bij Apeldoorn gaat viraal: &amp;#39;Ik heb geluk gehad&amp;#39; | NLThuis  | AD.nl">
            <a:extLst>
              <a:ext uri="{FF2B5EF4-FFF2-40B4-BE49-F238E27FC236}">
                <a16:creationId xmlns:a16="http://schemas.microsoft.com/office/drawing/2014/main" id="{8454DFB3-4746-469D-8BA2-05A5A2C9DE5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2096" r="-2" b="2415"/>
          <a:stretch/>
        </p:blipFill>
        <p:spPr bwMode="auto">
          <a:xfrm>
            <a:off x="20" y="10"/>
            <a:ext cx="6016602" cy="6857990"/>
          </a:xfrm>
          <a:prstGeom prst="rect">
            <a:avLst/>
          </a:prstGeom>
          <a:solidFill>
            <a:srgbClr val="FFFFFF"/>
          </a:solidFill>
        </p:spPr>
      </p:pic>
      <p:sp>
        <p:nvSpPr>
          <p:cNvPr id="4" name="Tijdelijke aanduiding voor datum 3">
            <a:extLst>
              <a:ext uri="{FF2B5EF4-FFF2-40B4-BE49-F238E27FC236}">
                <a16:creationId xmlns:a16="http://schemas.microsoft.com/office/drawing/2014/main" id="{92FC6E2A-9465-4056-A000-5305B590695E}"/>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22-2-2022</a:t>
            </a:fld>
            <a:endParaRPr lang="nl-NL" noProof="0"/>
          </a:p>
        </p:txBody>
      </p:sp>
    </p:spTree>
    <p:extLst>
      <p:ext uri="{BB962C8B-B14F-4D97-AF65-F5344CB8AC3E}">
        <p14:creationId xmlns:p14="http://schemas.microsoft.com/office/powerpoint/2010/main" val="412780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F64F-B670-4BF8-A31D-2416073EB372}"/>
              </a:ext>
            </a:extLst>
          </p:cNvPr>
          <p:cNvSpPr>
            <a:spLocks noGrp="1"/>
          </p:cNvSpPr>
          <p:nvPr>
            <p:ph type="title"/>
          </p:nvPr>
        </p:nvSpPr>
        <p:spPr>
          <a:xfrm>
            <a:off x="371476" y="296863"/>
            <a:ext cx="5645148" cy="1160403"/>
          </a:xfrm>
        </p:spPr>
        <p:txBody>
          <a:bodyPr vert="horz" lIns="0" tIns="36000" rIns="0" bIns="0" rtlCol="0" anchor="t" anchorCtr="0">
            <a:normAutofit/>
          </a:bodyPr>
          <a:lstStyle/>
          <a:p>
            <a:r>
              <a:rPr lang="nl-NL" b="1" kern="1200" spc="0" baseline="0">
                <a:latin typeface="+mj-lt"/>
                <a:ea typeface="+mj-ea"/>
                <a:cs typeface="+mj-cs"/>
              </a:rPr>
              <a:t>Seizoens samenhang</a:t>
            </a:r>
          </a:p>
        </p:txBody>
      </p:sp>
      <p:sp>
        <p:nvSpPr>
          <p:cNvPr id="10" name="Titel 1">
            <a:extLst>
              <a:ext uri="{FF2B5EF4-FFF2-40B4-BE49-F238E27FC236}">
                <a16:creationId xmlns:a16="http://schemas.microsoft.com/office/drawing/2014/main" id="{D0F33911-B660-433F-BEE3-1CD608E74E38}"/>
              </a:ext>
            </a:extLst>
          </p:cNvPr>
          <p:cNvSpPr txBox="1">
            <a:spLocks/>
          </p:cNvSpPr>
          <p:nvPr/>
        </p:nvSpPr>
        <p:spPr>
          <a:xfrm>
            <a:off x="-265523" y="1457266"/>
            <a:ext cx="5645150" cy="4419599"/>
          </a:xfrm>
          <a:prstGeom prst="rect">
            <a:avLst/>
          </a:prstGeom>
        </p:spPr>
        <p:txBody>
          <a:bodyPr vert="horz" lIns="0" tIns="0" rIns="0" bIns="0" numCol="1" spcCol="180000" rtlCol="0" anchorCtr="0">
            <a:norm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pPr marL="648000">
              <a:lnSpc>
                <a:spcPct val="100000"/>
              </a:lnSpc>
              <a:spcBef>
                <a:spcPts val="0"/>
              </a:spcBef>
              <a:spcAft>
                <a:spcPts val="600"/>
              </a:spcAft>
              <a:buFont typeface="+mj-lt"/>
            </a:pPr>
            <a:r>
              <a:rPr lang="nl-NL" sz="3000" b="0" dirty="0">
                <a:latin typeface="+mn-lt"/>
                <a:ea typeface="+mn-ea"/>
                <a:cs typeface="+mn-cs"/>
              </a:rPr>
              <a:t>Kleuren en vormen van beplanting, vegetatie en gewassen kunnen uitdrukking geven aan de tijd van het jaar. </a:t>
            </a:r>
            <a:br>
              <a:rPr lang="nl-NL" sz="3000" b="0" dirty="0">
                <a:latin typeface="+mn-lt"/>
                <a:ea typeface="+mn-ea"/>
                <a:cs typeface="+mn-cs"/>
              </a:rPr>
            </a:br>
            <a:endParaRPr lang="nl-NL" sz="3000" b="0" dirty="0">
              <a:latin typeface="+mn-lt"/>
              <a:ea typeface="+mn-ea"/>
              <a:cs typeface="+mn-cs"/>
            </a:endParaRPr>
          </a:p>
        </p:txBody>
      </p:sp>
      <p:sp>
        <p:nvSpPr>
          <p:cNvPr id="5" name="Footer Placeholder 4">
            <a:extLst>
              <a:ext uri="{FF2B5EF4-FFF2-40B4-BE49-F238E27FC236}">
                <a16:creationId xmlns:a16="http://schemas.microsoft.com/office/drawing/2014/main" id="{3DF70AAB-99D0-4652-A41E-21D0D0D65732}"/>
              </a:ext>
            </a:extLst>
          </p:cNvPr>
          <p:cNvSpPr>
            <a:spLocks noGrp="1"/>
          </p:cNvSpPr>
          <p:nvPr>
            <p:ph type="ftr" sz="quarter" idx="11"/>
          </p:nvPr>
        </p:nvSpPr>
        <p:spPr>
          <a:xfrm>
            <a:off x="720568" y="6325170"/>
            <a:ext cx="5296057" cy="216000"/>
          </a:xfrm>
        </p:spPr>
        <p:txBody>
          <a:bodyPr vert="horz" lIns="0" tIns="0" rIns="0" bIns="0" rtlCol="0" anchor="t" anchorCtr="0">
            <a:normAutofit/>
          </a:bodyPr>
          <a:lstStyle/>
          <a:p>
            <a:pPr>
              <a:spcAft>
                <a:spcPts val="600"/>
              </a:spcAft>
            </a:pPr>
            <a:r>
              <a:rPr lang="nl-NL" kern="1200">
                <a:latin typeface="+mn-lt"/>
                <a:ea typeface="+mn-ea"/>
                <a:cs typeface="+mn-cs"/>
              </a:rPr>
              <a:t>Onderwerp van de presentatie</a:t>
            </a:r>
          </a:p>
        </p:txBody>
      </p:sp>
      <p:sp>
        <p:nvSpPr>
          <p:cNvPr id="6" name="Slide Number Placeholder 5">
            <a:extLst>
              <a:ext uri="{FF2B5EF4-FFF2-40B4-BE49-F238E27FC236}">
                <a16:creationId xmlns:a16="http://schemas.microsoft.com/office/drawing/2014/main" id="{2FA47E19-A462-4045-8BB0-C727AB9A48EF}"/>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16</a:t>
            </a:fld>
            <a:endParaRPr lang="nl-NL"/>
          </a:p>
        </p:txBody>
      </p:sp>
      <p:pic>
        <p:nvPicPr>
          <p:cNvPr id="2052" name="Picture 4">
            <a:extLst>
              <a:ext uri="{FF2B5EF4-FFF2-40B4-BE49-F238E27FC236}">
                <a16:creationId xmlns:a16="http://schemas.microsoft.com/office/drawing/2014/main" id="{C72E56EE-FECA-486B-9DE0-4C5D9D5D97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7" r="6822"/>
          <a:stretch/>
        </p:blipFill>
        <p:spPr bwMode="auto">
          <a:xfrm>
            <a:off x="6175377" y="0"/>
            <a:ext cx="601662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Text Placeholder 7">
            <a:extLst>
              <a:ext uri="{FF2B5EF4-FFF2-40B4-BE49-F238E27FC236}">
                <a16:creationId xmlns:a16="http://schemas.microsoft.com/office/drawing/2014/main" id="{B6A3045C-AFD7-44D8-99DF-280C90ADEC59}"/>
              </a:ext>
            </a:extLst>
          </p:cNvPr>
          <p:cNvSpPr>
            <a:spLocks noGrp="1"/>
          </p:cNvSpPr>
          <p:nvPr>
            <p:ph type="body" sz="quarter" idx="14"/>
          </p:nvPr>
        </p:nvSpPr>
        <p:spPr>
          <a:xfrm>
            <a:off x="10999221" y="6308761"/>
            <a:ext cx="810000" cy="168361"/>
          </a:xfrm>
        </p:spPr>
        <p:txBody>
          <a:bodyPr/>
          <a:lstStyle/>
          <a:p>
            <a:endParaRPr lang="en-US"/>
          </a:p>
        </p:txBody>
      </p:sp>
      <p:sp>
        <p:nvSpPr>
          <p:cNvPr id="4" name="Date Placeholder 3">
            <a:extLst>
              <a:ext uri="{FF2B5EF4-FFF2-40B4-BE49-F238E27FC236}">
                <a16:creationId xmlns:a16="http://schemas.microsoft.com/office/drawing/2014/main" id="{3D999AD7-31B7-467D-B432-D5D1D09EB753}"/>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22-2-2022</a:t>
            </a:fld>
            <a:endParaRPr lang="nl-NL" noProof="0"/>
          </a:p>
        </p:txBody>
      </p:sp>
    </p:spTree>
    <p:extLst>
      <p:ext uri="{BB962C8B-B14F-4D97-AF65-F5344CB8AC3E}">
        <p14:creationId xmlns:p14="http://schemas.microsoft.com/office/powerpoint/2010/main" val="306601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03B16AC-867A-4EF7-93BF-4E96C88AEF02}"/>
              </a:ext>
            </a:extLst>
          </p:cNvPr>
          <p:cNvSpPr>
            <a:spLocks noGrp="1"/>
          </p:cNvSpPr>
          <p:nvPr>
            <p:ph type="dt" sz="half" idx="10"/>
          </p:nvPr>
        </p:nvSpPr>
        <p:spPr/>
        <p:txBody>
          <a:bodyPr/>
          <a:lstStyle/>
          <a:p>
            <a:fld id="{5790D4A7-C8B7-4A0C-B633-469DC286E6A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231CD155-1017-4AEC-90C1-0DF6FF3C4AE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0DB036F-1BE0-4FF5-85BF-C6F1AA0E3B2A}"/>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sp>
        <p:nvSpPr>
          <p:cNvPr id="8" name="Tijdelijke aanduiding voor tekst 7">
            <a:extLst>
              <a:ext uri="{FF2B5EF4-FFF2-40B4-BE49-F238E27FC236}">
                <a16:creationId xmlns:a16="http://schemas.microsoft.com/office/drawing/2014/main" id="{7314F057-6F35-48DB-BEDC-79CF1E668356}"/>
              </a:ext>
            </a:extLst>
          </p:cNvPr>
          <p:cNvSpPr>
            <a:spLocks noGrp="1"/>
          </p:cNvSpPr>
          <p:nvPr>
            <p:ph type="body" sz="quarter" idx="14"/>
          </p:nvPr>
        </p:nvSpPr>
        <p:spPr/>
        <p:txBody>
          <a:bodyPr/>
          <a:lstStyle/>
          <a:p>
            <a:endParaRPr lang="nl-NL"/>
          </a:p>
        </p:txBody>
      </p:sp>
      <p:pic>
        <p:nvPicPr>
          <p:cNvPr id="3076" name="Picture 4">
            <a:extLst>
              <a:ext uri="{FF2B5EF4-FFF2-40B4-BE49-F238E27FC236}">
                <a16:creationId xmlns:a16="http://schemas.microsoft.com/office/drawing/2014/main" id="{8F7016F5-FF65-496E-BE00-50E32459D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4"/>
            <a:ext cx="6696182" cy="44641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n op Koeien / cows, cow / vache / kuh">
            <a:extLst>
              <a:ext uri="{FF2B5EF4-FFF2-40B4-BE49-F238E27FC236}">
                <a16:creationId xmlns:a16="http://schemas.microsoft.com/office/drawing/2014/main" id="{A4C68C72-4BEF-4EB8-9BF3-6DC8E9B86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86"/>
          <a:stretch/>
        </p:blipFill>
        <p:spPr bwMode="auto">
          <a:xfrm>
            <a:off x="5756746" y="0"/>
            <a:ext cx="6435254" cy="447439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7797F48-B604-4C81-9D0E-A830FE3BC3E4}"/>
              </a:ext>
            </a:extLst>
          </p:cNvPr>
          <p:cNvSpPr>
            <a:spLocks noGrp="1"/>
          </p:cNvSpPr>
          <p:nvPr>
            <p:ph type="title"/>
          </p:nvPr>
        </p:nvSpPr>
        <p:spPr>
          <a:xfrm>
            <a:off x="145445" y="4586794"/>
            <a:ext cx="10260000" cy="1160403"/>
          </a:xfrm>
        </p:spPr>
        <p:txBody>
          <a:bodyPr/>
          <a:lstStyle/>
          <a:p>
            <a:r>
              <a:rPr lang="en-NL" dirty="0" err="1"/>
              <a:t>Probeer</a:t>
            </a:r>
            <a:r>
              <a:rPr lang="en-NL" dirty="0"/>
              <a:t> het </a:t>
            </a:r>
            <a:r>
              <a:rPr lang="en-NL" dirty="0" err="1"/>
              <a:t>eens</a:t>
            </a:r>
            <a:r>
              <a:rPr lang="en-NL" dirty="0"/>
              <a:t>!</a:t>
            </a:r>
            <a:br>
              <a:rPr lang="en-NL" dirty="0"/>
            </a:br>
            <a:r>
              <a:rPr lang="en-NL" dirty="0"/>
              <a:t>De </a:t>
            </a:r>
            <a:r>
              <a:rPr lang="en-NL" dirty="0" err="1"/>
              <a:t>seizoenssamenhang</a:t>
            </a:r>
            <a:r>
              <a:rPr lang="en-NL" dirty="0"/>
              <a:t> </a:t>
            </a:r>
            <a:endParaRPr lang="en-US" dirty="0"/>
          </a:p>
        </p:txBody>
      </p:sp>
    </p:spTree>
    <p:extLst>
      <p:ext uri="{BB962C8B-B14F-4D97-AF65-F5344CB8AC3E}">
        <p14:creationId xmlns:p14="http://schemas.microsoft.com/office/powerpoint/2010/main" val="216553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F64F-B670-4BF8-A31D-2416073EB372}"/>
              </a:ext>
            </a:extLst>
          </p:cNvPr>
          <p:cNvSpPr>
            <a:spLocks noGrp="1"/>
          </p:cNvSpPr>
          <p:nvPr>
            <p:ph type="title"/>
          </p:nvPr>
        </p:nvSpPr>
        <p:spPr/>
        <p:txBody>
          <a:bodyPr/>
          <a:lstStyle/>
          <a:p>
            <a:r>
              <a:rPr lang="en-NL" dirty="0" err="1"/>
              <a:t>Historische</a:t>
            </a:r>
            <a:r>
              <a:rPr lang="en-NL" dirty="0"/>
              <a:t> </a:t>
            </a:r>
            <a:r>
              <a:rPr lang="en-NL" dirty="0" err="1"/>
              <a:t>samenhang</a:t>
            </a:r>
            <a:endParaRPr lang="en-NL" dirty="0"/>
          </a:p>
        </p:txBody>
      </p:sp>
      <p:sp>
        <p:nvSpPr>
          <p:cNvPr id="4" name="Date Placeholder 3">
            <a:extLst>
              <a:ext uri="{FF2B5EF4-FFF2-40B4-BE49-F238E27FC236}">
                <a16:creationId xmlns:a16="http://schemas.microsoft.com/office/drawing/2014/main" id="{3D999AD7-31B7-467D-B432-D5D1D09EB753}"/>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Footer Placeholder 4">
            <a:extLst>
              <a:ext uri="{FF2B5EF4-FFF2-40B4-BE49-F238E27FC236}">
                <a16:creationId xmlns:a16="http://schemas.microsoft.com/office/drawing/2014/main" id="{3DF70AAB-99D0-4652-A41E-21D0D0D65732}"/>
              </a:ext>
            </a:extLst>
          </p:cNvPr>
          <p:cNvSpPr>
            <a:spLocks noGrp="1"/>
          </p:cNvSpPr>
          <p:nvPr>
            <p:ph type="ftr" sz="quarter" idx="11"/>
          </p:nvPr>
        </p:nvSpPr>
        <p:spPr/>
        <p:txBody>
          <a:bodyPr/>
          <a:lstStyle/>
          <a:p>
            <a:r>
              <a:rPr lang="nl-NL" noProof="0"/>
              <a:t>Onderwerp van de presentatie</a:t>
            </a:r>
          </a:p>
        </p:txBody>
      </p:sp>
      <p:sp>
        <p:nvSpPr>
          <p:cNvPr id="6" name="Slide Number Placeholder 5">
            <a:extLst>
              <a:ext uri="{FF2B5EF4-FFF2-40B4-BE49-F238E27FC236}">
                <a16:creationId xmlns:a16="http://schemas.microsoft.com/office/drawing/2014/main" id="{2FA47E19-A462-4045-8BB0-C727AB9A48EF}"/>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sp>
        <p:nvSpPr>
          <p:cNvPr id="10" name="Titel 1">
            <a:extLst>
              <a:ext uri="{FF2B5EF4-FFF2-40B4-BE49-F238E27FC236}">
                <a16:creationId xmlns:a16="http://schemas.microsoft.com/office/drawing/2014/main" id="{D0F33911-B660-433F-BEE3-1CD608E74E38}"/>
              </a:ext>
            </a:extLst>
          </p:cNvPr>
          <p:cNvSpPr txBox="1">
            <a:spLocks/>
          </p:cNvSpPr>
          <p:nvPr/>
        </p:nvSpPr>
        <p:spPr>
          <a:xfrm>
            <a:off x="371476" y="107712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2800" b="0" dirty="0">
                <a:latin typeface="+mn-lt"/>
              </a:rPr>
              <a:t>Allerlei landschapselementen, -patronen en hun eigenschappen, </a:t>
            </a:r>
            <a:endParaRPr lang="en-NL" sz="2800" b="0" dirty="0">
              <a:latin typeface="+mn-lt"/>
            </a:endParaRPr>
          </a:p>
          <a:p>
            <a:r>
              <a:rPr lang="nl-NL" sz="2800" b="0" dirty="0">
                <a:latin typeface="+mn-lt"/>
              </a:rPr>
              <a:t>zoals bebouwing beplanting, wegen, paden et cetera </a:t>
            </a:r>
            <a:endParaRPr lang="en-NL" sz="2800" b="0" dirty="0">
              <a:latin typeface="+mn-lt"/>
            </a:endParaRPr>
          </a:p>
          <a:p>
            <a:r>
              <a:rPr lang="nl-NL" sz="2800" b="0" dirty="0">
                <a:latin typeface="+mn-lt"/>
              </a:rPr>
              <a:t>kunnen uitdrukking geven aan een tijdstip of fase in de geschiedenis.</a:t>
            </a:r>
            <a:br>
              <a:rPr lang="nl-NL" sz="2800" b="0" dirty="0">
                <a:latin typeface="+mn-lt"/>
              </a:rPr>
            </a:br>
            <a:endParaRPr lang="en-NL" sz="2800" b="0" dirty="0">
              <a:latin typeface="+mn-lt"/>
            </a:endParaRPr>
          </a:p>
          <a:p>
            <a:pPr marL="457200" indent="-457200">
              <a:buFont typeface="Arial" panose="020B0604020202020204" pitchFamily="34" charset="0"/>
              <a:buChar char="•"/>
            </a:pPr>
            <a:r>
              <a:rPr lang="nl-NL" sz="2800" b="0" dirty="0">
                <a:latin typeface="+mn-lt"/>
              </a:rPr>
              <a:t>Is dit slotenpatroon middeleeuws? </a:t>
            </a:r>
            <a:br>
              <a:rPr lang="en-NL" sz="2800" b="0" dirty="0">
                <a:latin typeface="+mn-lt"/>
              </a:rPr>
            </a:br>
            <a:endParaRPr lang="en-NL" sz="2800" b="0" dirty="0">
              <a:latin typeface="+mn-lt"/>
            </a:endParaRPr>
          </a:p>
          <a:p>
            <a:pPr marL="457200" indent="-457200">
              <a:buFont typeface="Arial" panose="020B0604020202020204" pitchFamily="34" charset="0"/>
              <a:buChar char="•"/>
            </a:pPr>
            <a:r>
              <a:rPr lang="nl-NL" sz="2800" b="0" dirty="0">
                <a:latin typeface="+mn-lt"/>
              </a:rPr>
              <a:t>Dateert deze boerderijtype uit de Jaren ‘70. </a:t>
            </a:r>
            <a:br>
              <a:rPr lang="nl-NL" sz="2800" b="0" dirty="0">
                <a:latin typeface="+mn-lt"/>
              </a:rPr>
            </a:br>
            <a:endParaRPr lang="en-NL" sz="2800" b="0" dirty="0">
              <a:latin typeface="+mn-lt"/>
            </a:endParaRPr>
          </a:p>
          <a:p>
            <a:pPr marL="457200" indent="-457200">
              <a:buFont typeface="Arial" panose="020B0604020202020204" pitchFamily="34" charset="0"/>
              <a:buChar char="•"/>
            </a:pPr>
            <a:r>
              <a:rPr lang="nl-NL" sz="2800" b="0" dirty="0">
                <a:latin typeface="+mn-lt"/>
              </a:rPr>
              <a:t>Staat hier altijd al een melkveehouderij? </a:t>
            </a:r>
          </a:p>
        </p:txBody>
      </p:sp>
    </p:spTree>
    <p:extLst>
      <p:ext uri="{BB962C8B-B14F-4D97-AF65-F5344CB8AC3E}">
        <p14:creationId xmlns:p14="http://schemas.microsoft.com/office/powerpoint/2010/main" val="415193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48F2E78-ACC4-40AC-8356-2116598A57D0}"/>
              </a:ext>
            </a:extLst>
          </p:cNvPr>
          <p:cNvSpPr>
            <a:spLocks noGrp="1"/>
          </p:cNvSpPr>
          <p:nvPr>
            <p:ph type="title"/>
          </p:nvPr>
        </p:nvSpPr>
        <p:spPr>
          <a:xfrm>
            <a:off x="6175377" y="296863"/>
            <a:ext cx="5638799" cy="1160403"/>
          </a:xfrm>
        </p:spPr>
        <p:txBody>
          <a:bodyPr/>
          <a:lstStyle/>
          <a:p>
            <a:r>
              <a:rPr lang="en-NL" dirty="0" err="1"/>
              <a:t>Probeer</a:t>
            </a:r>
            <a:r>
              <a:rPr lang="en-NL" dirty="0"/>
              <a:t> het </a:t>
            </a:r>
            <a:r>
              <a:rPr lang="en-NL" dirty="0" err="1"/>
              <a:t>eens</a:t>
            </a:r>
            <a:r>
              <a:rPr lang="en-NL" dirty="0"/>
              <a:t>!</a:t>
            </a:r>
            <a:br>
              <a:rPr lang="en-NL" dirty="0"/>
            </a:br>
            <a:r>
              <a:rPr lang="en-NL" dirty="0"/>
              <a:t>De </a:t>
            </a:r>
            <a:r>
              <a:rPr lang="en-NL" dirty="0" err="1"/>
              <a:t>historische</a:t>
            </a:r>
            <a:r>
              <a:rPr lang="en-NL" dirty="0"/>
              <a:t> </a:t>
            </a:r>
            <a:r>
              <a:rPr lang="en-NL" dirty="0" err="1"/>
              <a:t>samenhang</a:t>
            </a:r>
            <a:endParaRPr lang="en-US" dirty="0"/>
          </a:p>
        </p:txBody>
      </p:sp>
      <p:sp>
        <p:nvSpPr>
          <p:cNvPr id="5" name="Tijdelijke aanduiding voor voettekst 4">
            <a:extLst>
              <a:ext uri="{FF2B5EF4-FFF2-40B4-BE49-F238E27FC236}">
                <a16:creationId xmlns:a16="http://schemas.microsoft.com/office/drawing/2014/main" id="{3472220F-F3CC-43D7-9395-8062EF6C7636}"/>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6" name="Tijdelijke aanduiding voor dianummer 5">
            <a:extLst>
              <a:ext uri="{FF2B5EF4-FFF2-40B4-BE49-F238E27FC236}">
                <a16:creationId xmlns:a16="http://schemas.microsoft.com/office/drawing/2014/main" id="{41D667B2-2665-42D9-8764-0F1A24B8353B}"/>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19</a:t>
            </a:fld>
            <a:endParaRPr lang="nl-NL" noProof="0"/>
          </a:p>
        </p:txBody>
      </p:sp>
      <p:sp>
        <p:nvSpPr>
          <p:cNvPr id="4" name="Tijdelijke aanduiding voor datum 3">
            <a:extLst>
              <a:ext uri="{FF2B5EF4-FFF2-40B4-BE49-F238E27FC236}">
                <a16:creationId xmlns:a16="http://schemas.microsoft.com/office/drawing/2014/main" id="{92FC6E2A-9465-4056-A000-5305B590695E}"/>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22-2-2022</a:t>
            </a:fld>
            <a:endParaRPr lang="nl-NL" noProof="0"/>
          </a:p>
        </p:txBody>
      </p:sp>
      <p:pic>
        <p:nvPicPr>
          <p:cNvPr id="9" name="Picture 2">
            <a:extLst>
              <a:ext uri="{FF2B5EF4-FFF2-40B4-BE49-F238E27FC236}">
                <a16:creationId xmlns:a16="http://schemas.microsoft.com/office/drawing/2014/main" id="{1FD22D7E-4BFF-4F53-98FF-6C5C05C4945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101" r="17101"/>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DB907584-9367-4918-8530-77F287CB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558" y="2024009"/>
            <a:ext cx="8374442" cy="483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a:t>In </a:t>
            </a:r>
            <a:r>
              <a:rPr lang="en-NL" dirty="0" err="1"/>
              <a:t>deze</a:t>
            </a:r>
            <a:r>
              <a:rPr lang="en-NL" dirty="0"/>
              <a:t> les</a:t>
            </a:r>
            <a:endParaRPr lang="nl-NL" dirty="0"/>
          </a:p>
        </p:txBody>
      </p:sp>
      <p:sp>
        <p:nvSpPr>
          <p:cNvPr id="13" name="Ondertitel 2">
            <a:extLst>
              <a:ext uri="{FF2B5EF4-FFF2-40B4-BE49-F238E27FC236}">
                <a16:creationId xmlns:a16="http://schemas.microsoft.com/office/drawing/2014/main" id="{DA9880A2-D8C3-4D88-BB6D-DF530C7C6F30}"/>
              </a:ext>
            </a:extLst>
          </p:cNvPr>
          <p:cNvSpPr txBox="1">
            <a:spLocks/>
          </p:cNvSpPr>
          <p:nvPr/>
        </p:nvSpPr>
        <p:spPr>
          <a:xfrm>
            <a:off x="2547908" y="702403"/>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err="1">
                <a:solidFill>
                  <a:srgbClr val="969696"/>
                </a:solidFill>
              </a:rPr>
              <a:t>Moeten</a:t>
            </a:r>
            <a:r>
              <a:rPr lang="en-NL" dirty="0">
                <a:solidFill>
                  <a:srgbClr val="969696"/>
                </a:solidFill>
              </a:rPr>
              <a:t> we </a:t>
            </a:r>
            <a:r>
              <a:rPr lang="en-NL" dirty="0" err="1">
                <a:solidFill>
                  <a:srgbClr val="969696"/>
                </a:solidFill>
              </a:rPr>
              <a:t>uiteindelijk</a:t>
            </a:r>
            <a:r>
              <a:rPr lang="en-NL" dirty="0">
                <a:solidFill>
                  <a:srgbClr val="969696"/>
                </a:solidFill>
              </a:rPr>
              <a:t> </a:t>
            </a:r>
            <a:r>
              <a:rPr lang="en-NL" dirty="0" err="1">
                <a:solidFill>
                  <a:srgbClr val="969696"/>
                </a:solidFill>
              </a:rPr>
              <a:t>toch</a:t>
            </a:r>
            <a:r>
              <a:rPr lang="en-NL" dirty="0">
                <a:solidFill>
                  <a:srgbClr val="969696"/>
                </a:solidFill>
              </a:rPr>
              <a:t> </a:t>
            </a:r>
            <a:r>
              <a:rPr lang="en-NL" dirty="0" err="1">
                <a:solidFill>
                  <a:srgbClr val="969696"/>
                </a:solidFill>
              </a:rPr>
              <a:t>ook</a:t>
            </a:r>
            <a:r>
              <a:rPr lang="en-NL" dirty="0">
                <a:solidFill>
                  <a:srgbClr val="969696"/>
                </a:solidFill>
              </a:rPr>
              <a:t> weer </a:t>
            </a:r>
            <a:r>
              <a:rPr lang="en-NL" dirty="0" err="1">
                <a:solidFill>
                  <a:srgbClr val="969696"/>
                </a:solidFill>
              </a:rPr>
              <a:t>aan</a:t>
            </a:r>
            <a:r>
              <a:rPr lang="en-NL" dirty="0">
                <a:solidFill>
                  <a:srgbClr val="969696"/>
                </a:solidFill>
              </a:rPr>
              <a:t> het </a:t>
            </a:r>
            <a:r>
              <a:rPr lang="en-NL" dirty="0" err="1">
                <a:solidFill>
                  <a:srgbClr val="969696"/>
                </a:solidFill>
              </a:rPr>
              <a:t>werk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494764" y="1381641"/>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br>
              <a:rPr lang="nl-NL" sz="3200" b="0" dirty="0">
                <a:latin typeface="+mn-lt"/>
              </a:rPr>
            </a:br>
            <a:r>
              <a:rPr lang="nl-NL" sz="3200" b="0" dirty="0">
                <a:latin typeface="+mn-lt"/>
              </a:rPr>
              <a:t>Trede 3: Landschap onderzoek</a:t>
            </a:r>
            <a:endParaRPr lang="nl-NL" sz="3200" b="0" dirty="0">
              <a:solidFill>
                <a:schemeClr val="accent3">
                  <a:lumMod val="50000"/>
                </a:schemeClr>
              </a:solidFill>
              <a:latin typeface="+mn-lt"/>
            </a:endParaRPr>
          </a:p>
          <a:p>
            <a:r>
              <a:rPr lang="nl-NL" sz="3200" b="0" dirty="0">
                <a:latin typeface="+mn-lt"/>
              </a:rPr>
              <a:t> 	</a:t>
            </a:r>
            <a:r>
              <a:rPr lang="nl-NL" sz="2800" b="0" dirty="0">
                <a:latin typeface="+mn-lt"/>
              </a:rPr>
              <a:t>	- Leesbaar landschap</a:t>
            </a:r>
          </a:p>
          <a:p>
            <a:r>
              <a:rPr lang="nl-NL" sz="2800" b="0" dirty="0">
                <a:latin typeface="+mn-lt"/>
              </a:rPr>
              <a:t> 		- Excursie (micro excursie)</a:t>
            </a:r>
          </a:p>
          <a:p>
            <a:r>
              <a:rPr lang="nl-NL" sz="2800" b="0" dirty="0">
                <a:latin typeface="+mn-lt"/>
              </a:rPr>
              <a:t> 		- Oefening loskomen</a:t>
            </a:r>
          </a:p>
          <a:p>
            <a:endParaRPr lang="nl-NL" sz="3200" b="0" dirty="0">
              <a:latin typeface="+mn-lt"/>
            </a:endParaRPr>
          </a:p>
          <a:p>
            <a:r>
              <a:rPr lang="nl-NL" sz="3200" b="0" dirty="0">
                <a:latin typeface="+mn-lt"/>
              </a:rPr>
              <a:t>Trede 5: Bodemonderzoek</a:t>
            </a:r>
          </a:p>
          <a:p>
            <a:r>
              <a:rPr lang="nl-NL" sz="3200" b="0" dirty="0">
                <a:latin typeface="+mn-lt"/>
              </a:rPr>
              <a:t> 		</a:t>
            </a:r>
            <a:r>
              <a:rPr lang="nl-NL" sz="2800" b="0" dirty="0">
                <a:latin typeface="+mn-lt"/>
              </a:rPr>
              <a:t>- NEN 5725 Vooronderzoek</a:t>
            </a:r>
          </a:p>
          <a:p>
            <a:r>
              <a:rPr lang="nl-NL" sz="2800" b="0" dirty="0">
                <a:latin typeface="+mn-lt"/>
              </a:rPr>
              <a:t>		- NEN 5740 Verkennend bodemonderzoek(+ aanvulling)  </a:t>
            </a:r>
            <a:br>
              <a:rPr lang="nl-NL" sz="2800" b="0" dirty="0">
                <a:latin typeface="+mn-lt"/>
              </a:rPr>
            </a:br>
            <a:br>
              <a:rPr lang="nl-NL" sz="3200" b="0" dirty="0">
                <a:latin typeface="+mn-lt"/>
              </a:rPr>
            </a:br>
            <a:endParaRPr lang="nl-NL" sz="3200" b="0" dirty="0">
              <a:latin typeface="+mn-lt"/>
            </a:endParaRPr>
          </a:p>
        </p:txBody>
      </p:sp>
      <p:sp>
        <p:nvSpPr>
          <p:cNvPr id="5" name="Ondertitel 2">
            <a:extLst>
              <a:ext uri="{FF2B5EF4-FFF2-40B4-BE49-F238E27FC236}">
                <a16:creationId xmlns:a16="http://schemas.microsoft.com/office/drawing/2014/main" id="{AEC201C4-80AF-410D-9722-DA8B631DE67C}"/>
              </a:ext>
            </a:extLst>
          </p:cNvPr>
          <p:cNvSpPr txBox="1">
            <a:spLocks/>
          </p:cNvSpPr>
          <p:nvPr/>
        </p:nvSpPr>
        <p:spPr>
          <a:xfrm>
            <a:off x="5094186" y="3723759"/>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a:solidFill>
                  <a:schemeClr val="accent3">
                    <a:lumMod val="40000"/>
                    <a:lumOff val="60000"/>
                  </a:schemeClr>
                </a:solidFill>
              </a:rPr>
              <a:t>BODEMONDERZOEK YEAH!!!1111</a:t>
            </a:r>
            <a:endParaRPr lang="nl-NL" dirty="0">
              <a:solidFill>
                <a:schemeClr val="accent3">
                  <a:lumMod val="40000"/>
                  <a:lumOff val="60000"/>
                </a:schemeClr>
              </a:solidFill>
            </a:endParaRPr>
          </a:p>
        </p:txBody>
      </p:sp>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DB1FC-B5AE-45CD-AD55-7174595AA0CB}"/>
              </a:ext>
            </a:extLst>
          </p:cNvPr>
          <p:cNvSpPr>
            <a:spLocks noGrp="1"/>
          </p:cNvSpPr>
          <p:nvPr>
            <p:ph type="title"/>
          </p:nvPr>
        </p:nvSpPr>
        <p:spPr/>
        <p:txBody>
          <a:bodyPr/>
          <a:lstStyle/>
          <a:p>
            <a:r>
              <a:rPr lang="en-NL" dirty="0" err="1"/>
              <a:t>Alles</a:t>
            </a:r>
            <a:r>
              <a:rPr lang="en-NL" dirty="0"/>
              <a:t> </a:t>
            </a:r>
            <a:r>
              <a:rPr lang="en-NL" dirty="0" err="1"/>
              <a:t>bij</a:t>
            </a:r>
            <a:r>
              <a:rPr lang="en-NL" dirty="0"/>
              <a:t> </a:t>
            </a:r>
            <a:r>
              <a:rPr lang="en-NL" dirty="0" err="1"/>
              <a:t>elkaar</a:t>
            </a:r>
            <a:r>
              <a:rPr lang="en-NL" dirty="0"/>
              <a:t> </a:t>
            </a:r>
            <a:endParaRPr lang="nl-NL" dirty="0"/>
          </a:p>
        </p:txBody>
      </p:sp>
      <p:sp>
        <p:nvSpPr>
          <p:cNvPr id="4" name="Tijdelijke aanduiding voor datum 3">
            <a:extLst>
              <a:ext uri="{FF2B5EF4-FFF2-40B4-BE49-F238E27FC236}">
                <a16:creationId xmlns:a16="http://schemas.microsoft.com/office/drawing/2014/main" id="{6A004BB9-58A6-4FE8-B4C4-436FCFC9C2C1}"/>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pic>
        <p:nvPicPr>
          <p:cNvPr id="8" name="Afbeelding 7">
            <a:extLst>
              <a:ext uri="{FF2B5EF4-FFF2-40B4-BE49-F238E27FC236}">
                <a16:creationId xmlns:a16="http://schemas.microsoft.com/office/drawing/2014/main" id="{61FFBEC7-03DB-4F47-B17E-7F9D5D53FEA8}"/>
              </a:ext>
            </a:extLst>
          </p:cNvPr>
          <p:cNvPicPr>
            <a:picLocks noChangeAspect="1"/>
          </p:cNvPicPr>
          <p:nvPr/>
        </p:nvPicPr>
        <p:blipFill>
          <a:blip r:embed="rId3"/>
          <a:stretch>
            <a:fillRect/>
          </a:stretch>
        </p:blipFill>
        <p:spPr>
          <a:xfrm>
            <a:off x="2491393" y="825694"/>
            <a:ext cx="8418242" cy="5598061"/>
          </a:xfrm>
          <a:prstGeom prst="rect">
            <a:avLst/>
          </a:prstGeom>
        </p:spPr>
      </p:pic>
    </p:spTree>
    <p:extLst>
      <p:ext uri="{BB962C8B-B14F-4D97-AF65-F5344CB8AC3E}">
        <p14:creationId xmlns:p14="http://schemas.microsoft.com/office/powerpoint/2010/main" val="331007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AE759-BF58-4EE3-92D8-08D86C03821E}"/>
              </a:ext>
            </a:extLst>
          </p:cNvPr>
          <p:cNvSpPr>
            <a:spLocks noGrp="1"/>
          </p:cNvSpPr>
          <p:nvPr>
            <p:ph type="title"/>
          </p:nvPr>
        </p:nvSpPr>
        <p:spPr/>
        <p:txBody>
          <a:bodyPr/>
          <a:lstStyle/>
          <a:p>
            <a:r>
              <a:rPr lang="en-NL" dirty="0"/>
              <a:t>Wat </a:t>
            </a:r>
            <a:r>
              <a:rPr lang="en-NL" dirty="0" err="1"/>
              <a:t>heb</a:t>
            </a:r>
            <a:r>
              <a:rPr lang="en-NL" dirty="0"/>
              <a:t> je </a:t>
            </a:r>
            <a:r>
              <a:rPr lang="en-NL" dirty="0" err="1"/>
              <a:t>hier</a:t>
            </a:r>
            <a:r>
              <a:rPr lang="en-NL" dirty="0"/>
              <a:t> nu </a:t>
            </a:r>
            <a:r>
              <a:rPr lang="en-NL" dirty="0" err="1"/>
              <a:t>aan</a:t>
            </a:r>
            <a:r>
              <a:rPr lang="en-NL" dirty="0"/>
              <a:t>? </a:t>
            </a:r>
            <a:endParaRPr lang="nl-NL" dirty="0"/>
          </a:p>
        </p:txBody>
      </p:sp>
      <p:sp>
        <p:nvSpPr>
          <p:cNvPr id="3" name="Tijdelijke aanduiding voor inhoud 2">
            <a:extLst>
              <a:ext uri="{FF2B5EF4-FFF2-40B4-BE49-F238E27FC236}">
                <a16:creationId xmlns:a16="http://schemas.microsoft.com/office/drawing/2014/main" id="{58BDE2DF-E97D-414C-B5FC-81DD5A942A57}"/>
              </a:ext>
            </a:extLst>
          </p:cNvPr>
          <p:cNvSpPr>
            <a:spLocks noGrp="1"/>
          </p:cNvSpPr>
          <p:nvPr>
            <p:ph idx="1"/>
          </p:nvPr>
        </p:nvSpPr>
        <p:spPr>
          <a:xfrm>
            <a:off x="371476" y="877064"/>
            <a:ext cx="9522538" cy="4419599"/>
          </a:xfrm>
        </p:spPr>
        <p:txBody>
          <a:bodyPr/>
          <a:lstStyle/>
          <a:p>
            <a:pPr marL="0" indent="0">
              <a:buNone/>
            </a:pPr>
            <a:r>
              <a:rPr lang="en-NL" sz="2800" dirty="0" err="1"/>
              <a:t>Deelnemers</a:t>
            </a:r>
            <a:r>
              <a:rPr lang="en-NL" sz="2800" dirty="0"/>
              <a:t> </a:t>
            </a:r>
            <a:r>
              <a:rPr lang="en-NL" sz="2800" dirty="0" err="1"/>
              <a:t>aan</a:t>
            </a:r>
            <a:r>
              <a:rPr lang="en-NL" sz="2800" dirty="0"/>
              <a:t> </a:t>
            </a:r>
            <a:r>
              <a:rPr lang="en-NL" sz="2800" dirty="0" err="1"/>
              <a:t>een</a:t>
            </a:r>
            <a:r>
              <a:rPr lang="en-NL" sz="2800" dirty="0"/>
              <a:t> </a:t>
            </a:r>
            <a:r>
              <a:rPr lang="en-NL" sz="2800" dirty="0" err="1"/>
              <a:t>excursie</a:t>
            </a:r>
            <a:r>
              <a:rPr lang="en-NL" sz="2800" dirty="0"/>
              <a:t> op </a:t>
            </a:r>
            <a:r>
              <a:rPr lang="en-NL" sz="2800" dirty="0" err="1"/>
              <a:t>een</a:t>
            </a:r>
            <a:r>
              <a:rPr lang="en-NL" sz="2800" dirty="0"/>
              <a:t> </a:t>
            </a:r>
            <a:r>
              <a:rPr lang="en-NL" sz="2800" dirty="0" err="1"/>
              <a:t>leuke</a:t>
            </a:r>
            <a:r>
              <a:rPr lang="en-NL" sz="2800" dirty="0"/>
              <a:t> </a:t>
            </a:r>
            <a:r>
              <a:rPr lang="en-NL" sz="2800" dirty="0" err="1"/>
              <a:t>maanier</a:t>
            </a:r>
            <a:r>
              <a:rPr lang="en-NL" sz="2800" dirty="0"/>
              <a:t> met </a:t>
            </a:r>
            <a:r>
              <a:rPr lang="en-NL" sz="2800" dirty="0" err="1"/>
              <a:t>verschillende</a:t>
            </a:r>
            <a:r>
              <a:rPr lang="en-NL" sz="2800" dirty="0"/>
              <a:t> </a:t>
            </a:r>
            <a:r>
              <a:rPr lang="en-NL" sz="2800" dirty="0" err="1"/>
              <a:t>elementen</a:t>
            </a:r>
            <a:r>
              <a:rPr lang="en-NL" sz="2800" dirty="0"/>
              <a:t> van </a:t>
            </a:r>
            <a:r>
              <a:rPr lang="en-NL" sz="2800" dirty="0" err="1"/>
              <a:t>een</a:t>
            </a:r>
            <a:r>
              <a:rPr lang="en-NL" sz="2800" dirty="0"/>
              <a:t> </a:t>
            </a:r>
            <a:r>
              <a:rPr lang="en-NL" sz="2800" dirty="0" err="1"/>
              <a:t>landschap</a:t>
            </a:r>
            <a:r>
              <a:rPr lang="en-NL" sz="2800" dirty="0"/>
              <a:t> </a:t>
            </a:r>
            <a:r>
              <a:rPr lang="en-NL" sz="2800" dirty="0" err="1"/>
              <a:t>kennis</a:t>
            </a:r>
            <a:r>
              <a:rPr lang="en-NL" sz="2800" dirty="0"/>
              <a:t> laten </a:t>
            </a:r>
            <a:r>
              <a:rPr lang="en-NL" sz="2800" dirty="0" err="1"/>
              <a:t>maken</a:t>
            </a:r>
            <a:r>
              <a:rPr lang="en-NL" sz="2800" dirty="0"/>
              <a:t>, </a:t>
            </a:r>
            <a:r>
              <a:rPr lang="en-NL" sz="2800" dirty="0" err="1"/>
              <a:t>waarbij</a:t>
            </a:r>
            <a:r>
              <a:rPr lang="en-NL" sz="2800" dirty="0"/>
              <a:t> de </a:t>
            </a:r>
            <a:r>
              <a:rPr lang="en-NL" sz="2800" dirty="0" err="1"/>
              <a:t>kennis</a:t>
            </a:r>
            <a:r>
              <a:rPr lang="en-NL" sz="2800" dirty="0"/>
              <a:t> van de </a:t>
            </a:r>
            <a:r>
              <a:rPr lang="en-NL" sz="2800" dirty="0" err="1"/>
              <a:t>deelnemers</a:t>
            </a:r>
            <a:r>
              <a:rPr lang="en-NL" sz="2800" dirty="0"/>
              <a:t> </a:t>
            </a:r>
            <a:r>
              <a:rPr lang="en-NL" sz="2800" dirty="0" err="1"/>
              <a:t>wordt</a:t>
            </a:r>
            <a:r>
              <a:rPr lang="en-NL" sz="2800" dirty="0"/>
              <a:t> </a:t>
            </a:r>
            <a:r>
              <a:rPr lang="en-NL" sz="2800" dirty="0" err="1"/>
              <a:t>gebruikt</a:t>
            </a:r>
            <a:r>
              <a:rPr lang="en-NL" sz="2800" dirty="0"/>
              <a:t> om het </a:t>
            </a:r>
            <a:r>
              <a:rPr lang="en-NL" sz="2800" dirty="0" err="1"/>
              <a:t>beeld</a:t>
            </a:r>
            <a:r>
              <a:rPr lang="en-NL" sz="2800" dirty="0"/>
              <a:t> </a:t>
            </a:r>
            <a:r>
              <a:rPr lang="en-NL" sz="2800" dirty="0" err="1"/>
              <a:t>rijker</a:t>
            </a:r>
            <a:r>
              <a:rPr lang="en-NL" sz="2800" dirty="0"/>
              <a:t> </a:t>
            </a:r>
            <a:r>
              <a:rPr lang="en-NL" sz="2800" dirty="0" err="1"/>
              <a:t>te</a:t>
            </a:r>
            <a:r>
              <a:rPr lang="en-NL" sz="2800" dirty="0"/>
              <a:t> </a:t>
            </a:r>
            <a:r>
              <a:rPr lang="en-NL" sz="2800" dirty="0" err="1"/>
              <a:t>maken</a:t>
            </a:r>
            <a:r>
              <a:rPr lang="en-NL" sz="2800" dirty="0"/>
              <a:t>. </a:t>
            </a:r>
            <a:br>
              <a:rPr lang="en-NL" sz="2800" dirty="0"/>
            </a:br>
            <a:br>
              <a:rPr lang="en-NL" sz="2800" dirty="0"/>
            </a:br>
            <a:br>
              <a:rPr lang="en-NL" sz="2800" dirty="0"/>
            </a:br>
            <a:endParaRPr lang="nl-NL" sz="2800" dirty="0"/>
          </a:p>
        </p:txBody>
      </p:sp>
      <p:sp>
        <p:nvSpPr>
          <p:cNvPr id="4" name="Tijdelijke aanduiding voor datum 3">
            <a:extLst>
              <a:ext uri="{FF2B5EF4-FFF2-40B4-BE49-F238E27FC236}">
                <a16:creationId xmlns:a16="http://schemas.microsoft.com/office/drawing/2014/main" id="{99A50AFD-F87E-4BE8-9C83-C862BCDA3832}"/>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7" name="Tekstvak 6">
            <a:extLst>
              <a:ext uri="{FF2B5EF4-FFF2-40B4-BE49-F238E27FC236}">
                <a16:creationId xmlns:a16="http://schemas.microsoft.com/office/drawing/2014/main" id="{CD573CAA-17D9-4DD6-AA9C-0BAF65DBF806}"/>
              </a:ext>
            </a:extLst>
          </p:cNvPr>
          <p:cNvSpPr txBox="1"/>
          <p:nvPr/>
        </p:nvSpPr>
        <p:spPr>
          <a:xfrm>
            <a:off x="4726113" y="2474893"/>
            <a:ext cx="6739847" cy="954107"/>
          </a:xfrm>
          <a:prstGeom prst="rect">
            <a:avLst/>
          </a:prstGeom>
          <a:noFill/>
        </p:spPr>
        <p:txBody>
          <a:bodyPr wrap="square" rtlCol="0">
            <a:spAutoFit/>
          </a:bodyPr>
          <a:lstStyle/>
          <a:p>
            <a:r>
              <a:rPr lang="en-NL" sz="2800" dirty="0">
                <a:solidFill>
                  <a:srgbClr val="969696"/>
                </a:solidFill>
              </a:rPr>
              <a:t>Mooi </a:t>
            </a:r>
            <a:r>
              <a:rPr lang="en-NL" sz="2800" dirty="0" err="1">
                <a:solidFill>
                  <a:srgbClr val="969696"/>
                </a:solidFill>
              </a:rPr>
              <a:t>gepraat</a:t>
            </a:r>
            <a:r>
              <a:rPr lang="en-NL" sz="2800" dirty="0">
                <a:solidFill>
                  <a:srgbClr val="969696"/>
                </a:solidFill>
              </a:rPr>
              <a:t>, </a:t>
            </a:r>
            <a:r>
              <a:rPr lang="en-NL" sz="2800" dirty="0" err="1">
                <a:solidFill>
                  <a:srgbClr val="969696"/>
                </a:solidFill>
              </a:rPr>
              <a:t>goed</a:t>
            </a:r>
            <a:r>
              <a:rPr lang="en-NL" sz="2800" dirty="0">
                <a:solidFill>
                  <a:srgbClr val="969696"/>
                </a:solidFill>
              </a:rPr>
              <a:t> </a:t>
            </a:r>
            <a:r>
              <a:rPr lang="en-NL" sz="2800" dirty="0" err="1">
                <a:solidFill>
                  <a:srgbClr val="969696"/>
                </a:solidFill>
              </a:rPr>
              <a:t>verhaal</a:t>
            </a:r>
            <a:r>
              <a:rPr lang="en-NL" sz="2800" dirty="0">
                <a:solidFill>
                  <a:srgbClr val="969696"/>
                </a:solidFill>
              </a:rPr>
              <a:t>. </a:t>
            </a:r>
            <a:endParaRPr lang="nl-NL" sz="2800" dirty="0"/>
          </a:p>
          <a:p>
            <a:endParaRPr lang="nl-NL" sz="2800" dirty="0"/>
          </a:p>
        </p:txBody>
      </p:sp>
    </p:spTree>
    <p:extLst>
      <p:ext uri="{BB962C8B-B14F-4D97-AF65-F5344CB8AC3E}">
        <p14:creationId xmlns:p14="http://schemas.microsoft.com/office/powerpoint/2010/main" val="34714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5D2C2-2692-4094-8AF3-AF83F0D74660}"/>
              </a:ext>
            </a:extLst>
          </p:cNvPr>
          <p:cNvSpPr>
            <a:spLocks noGrp="1"/>
          </p:cNvSpPr>
          <p:nvPr>
            <p:ph type="title"/>
          </p:nvPr>
        </p:nvSpPr>
        <p:spPr>
          <a:xfrm>
            <a:off x="371476" y="296863"/>
            <a:ext cx="5638799" cy="1160403"/>
          </a:xfrm>
        </p:spPr>
        <p:txBody>
          <a:bodyPr anchor="t">
            <a:normAutofit/>
          </a:bodyPr>
          <a:lstStyle/>
          <a:p>
            <a:r>
              <a:rPr lang="en-NL" dirty="0"/>
              <a:t>Van </a:t>
            </a:r>
            <a:r>
              <a:rPr lang="en-NL" dirty="0" err="1"/>
              <a:t>waarnemen</a:t>
            </a:r>
            <a:r>
              <a:rPr lang="en-NL" dirty="0"/>
              <a:t> </a:t>
            </a:r>
            <a:r>
              <a:rPr lang="en-NL" dirty="0" err="1"/>
              <a:t>naar</a:t>
            </a:r>
            <a:r>
              <a:rPr lang="en-NL" dirty="0"/>
              <a:t> </a:t>
            </a:r>
            <a:r>
              <a:rPr lang="en-NL" dirty="0" err="1"/>
              <a:t>interpreteren</a:t>
            </a:r>
            <a:endParaRPr lang="nl-NL" dirty="0"/>
          </a:p>
        </p:txBody>
      </p:sp>
      <p:sp>
        <p:nvSpPr>
          <p:cNvPr id="3" name="Tijdelijke aanduiding voor inhoud 2">
            <a:extLst>
              <a:ext uri="{FF2B5EF4-FFF2-40B4-BE49-F238E27FC236}">
                <a16:creationId xmlns:a16="http://schemas.microsoft.com/office/drawing/2014/main" id="{1E660870-CA0F-4135-BC6C-5BCFFA52C0AF}"/>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De betekenis van een landschap is te lezen in de samenhang tussen alle onderdelen</a:t>
            </a:r>
            <a:endParaRPr lang="en-NL"/>
          </a:p>
          <a:p>
            <a:pPr marL="0" indent="0">
              <a:spcAft>
                <a:spcPts val="600"/>
              </a:spcAft>
              <a:buNone/>
            </a:pPr>
            <a:br>
              <a:rPr lang="en-NL" dirty="0"/>
            </a:br>
            <a:r>
              <a:rPr lang="en-NL" dirty="0" err="1"/>
              <a:t>Waarneming</a:t>
            </a:r>
            <a:r>
              <a:rPr lang="en-NL" dirty="0"/>
              <a:t>: Je </a:t>
            </a:r>
            <a:r>
              <a:rPr lang="en-NL" dirty="0" err="1"/>
              <a:t>ziet</a:t>
            </a:r>
            <a:r>
              <a:rPr lang="en-NL" dirty="0"/>
              <a:t> </a:t>
            </a:r>
            <a:r>
              <a:rPr lang="en-NL" dirty="0" err="1"/>
              <a:t>bijvoorbeeld</a:t>
            </a:r>
            <a:r>
              <a:rPr lang="en-NL" dirty="0"/>
              <a:t> </a:t>
            </a:r>
            <a:r>
              <a:rPr lang="en-NL" dirty="0" err="1"/>
              <a:t>een</a:t>
            </a:r>
            <a:r>
              <a:rPr lang="en-NL" dirty="0"/>
              <a:t> (</a:t>
            </a:r>
            <a:r>
              <a:rPr lang="en-NL" dirty="0" err="1"/>
              <a:t>oude</a:t>
            </a:r>
            <a:r>
              <a:rPr lang="en-NL" dirty="0"/>
              <a:t>) </a:t>
            </a:r>
            <a:r>
              <a:rPr lang="en-NL" dirty="0" err="1"/>
              <a:t>laan</a:t>
            </a:r>
            <a:r>
              <a:rPr lang="en-NL" dirty="0"/>
              <a:t>. </a:t>
            </a:r>
            <a:br>
              <a:rPr lang="en-NL" dirty="0"/>
            </a:br>
            <a:r>
              <a:rPr lang="en-NL" dirty="0" err="1"/>
              <a:t>Interpetatie</a:t>
            </a:r>
            <a:r>
              <a:rPr lang="en-NL" dirty="0"/>
              <a:t>: Wat </a:t>
            </a:r>
            <a:r>
              <a:rPr lang="en-NL" dirty="0" err="1"/>
              <a:t>zegt</a:t>
            </a:r>
            <a:r>
              <a:rPr lang="en-NL" dirty="0"/>
              <a:t> </a:t>
            </a:r>
            <a:r>
              <a:rPr lang="en-NL" dirty="0" err="1"/>
              <a:t>deze</a:t>
            </a:r>
            <a:r>
              <a:rPr lang="en-NL" dirty="0"/>
              <a:t> </a:t>
            </a:r>
            <a:r>
              <a:rPr lang="en-NL" dirty="0" err="1"/>
              <a:t>laan</a:t>
            </a:r>
            <a:r>
              <a:rPr lang="en-NL" dirty="0"/>
              <a:t> over </a:t>
            </a:r>
            <a:r>
              <a:rPr lang="en-NL" dirty="0" err="1"/>
              <a:t>deze</a:t>
            </a:r>
            <a:r>
              <a:rPr lang="en-NL" dirty="0"/>
              <a:t> </a:t>
            </a:r>
            <a:r>
              <a:rPr lang="en-NL" dirty="0" err="1"/>
              <a:t>plek</a:t>
            </a:r>
            <a:r>
              <a:rPr lang="en-NL" dirty="0"/>
              <a:t>? </a:t>
            </a:r>
            <a:br>
              <a:rPr lang="en-NL" dirty="0"/>
            </a:br>
            <a:endParaRPr lang="en-NL"/>
          </a:p>
          <a:p>
            <a:pPr>
              <a:spcAft>
                <a:spcPts val="600"/>
              </a:spcAft>
            </a:pPr>
            <a:r>
              <a:rPr lang="en-NL" dirty="0"/>
              <a:t>Wat </a:t>
            </a:r>
            <a:r>
              <a:rPr lang="en-NL" dirty="0" err="1"/>
              <a:t>zegt</a:t>
            </a:r>
            <a:r>
              <a:rPr lang="en-NL" dirty="0"/>
              <a:t> de </a:t>
            </a:r>
            <a:r>
              <a:rPr lang="en-NL" dirty="0" err="1"/>
              <a:t>boomsoort</a:t>
            </a:r>
            <a:r>
              <a:rPr lang="en-NL" dirty="0"/>
              <a:t> over de </a:t>
            </a:r>
            <a:r>
              <a:rPr lang="en-NL" dirty="0" err="1"/>
              <a:t>bodem</a:t>
            </a:r>
            <a:r>
              <a:rPr lang="en-NL" dirty="0"/>
              <a:t>?</a:t>
            </a:r>
            <a:endParaRPr lang="en-NL"/>
          </a:p>
          <a:p>
            <a:pPr>
              <a:spcAft>
                <a:spcPts val="600"/>
              </a:spcAft>
            </a:pPr>
            <a:r>
              <a:rPr lang="en-NL" dirty="0"/>
              <a:t>Wat </a:t>
            </a:r>
            <a:r>
              <a:rPr lang="en-NL" dirty="0" err="1"/>
              <a:t>zegt</a:t>
            </a:r>
            <a:r>
              <a:rPr lang="en-NL" dirty="0"/>
              <a:t> de </a:t>
            </a:r>
            <a:r>
              <a:rPr lang="en-NL" dirty="0" err="1"/>
              <a:t>lijn</a:t>
            </a:r>
            <a:r>
              <a:rPr lang="en-NL" dirty="0"/>
              <a:t> over de </a:t>
            </a:r>
            <a:r>
              <a:rPr lang="en-NL" dirty="0" err="1"/>
              <a:t>structuur</a:t>
            </a:r>
            <a:r>
              <a:rPr lang="en-NL" dirty="0"/>
              <a:t> van het </a:t>
            </a:r>
            <a:r>
              <a:rPr lang="en-NL" dirty="0" err="1"/>
              <a:t>landschap</a:t>
            </a:r>
            <a:r>
              <a:rPr lang="en-NL" dirty="0"/>
              <a:t>?</a:t>
            </a:r>
            <a:endParaRPr lang="en-NL"/>
          </a:p>
          <a:p>
            <a:pPr>
              <a:spcAft>
                <a:spcPts val="600"/>
              </a:spcAft>
            </a:pPr>
            <a:r>
              <a:rPr lang="en-NL" dirty="0"/>
              <a:t>Wat </a:t>
            </a:r>
            <a:r>
              <a:rPr lang="en-NL" dirty="0" err="1"/>
              <a:t>zeggen</a:t>
            </a:r>
            <a:r>
              <a:rPr lang="en-NL" dirty="0"/>
              <a:t> de </a:t>
            </a:r>
            <a:r>
              <a:rPr lang="en-NL" dirty="0" err="1"/>
              <a:t>bomen</a:t>
            </a:r>
            <a:r>
              <a:rPr lang="en-NL" dirty="0"/>
              <a:t> of </a:t>
            </a:r>
            <a:r>
              <a:rPr lang="en-NL" dirty="0" err="1"/>
              <a:t>begroeiing</a:t>
            </a:r>
            <a:r>
              <a:rPr lang="en-NL" dirty="0"/>
              <a:t> over het </a:t>
            </a:r>
            <a:r>
              <a:rPr lang="en-NL" dirty="0" err="1"/>
              <a:t>seizoen</a:t>
            </a:r>
            <a:r>
              <a:rPr lang="en-NL" dirty="0"/>
              <a:t>?</a:t>
            </a:r>
            <a:endParaRPr lang="en-NL"/>
          </a:p>
          <a:p>
            <a:pPr>
              <a:spcAft>
                <a:spcPts val="600"/>
              </a:spcAft>
            </a:pPr>
            <a:r>
              <a:rPr lang="en-NL" dirty="0"/>
              <a:t>Wat </a:t>
            </a:r>
            <a:r>
              <a:rPr lang="en-NL" dirty="0" err="1"/>
              <a:t>zegt</a:t>
            </a:r>
            <a:r>
              <a:rPr lang="en-NL" dirty="0"/>
              <a:t> de </a:t>
            </a:r>
            <a:r>
              <a:rPr lang="en-NL" dirty="0" err="1"/>
              <a:t>laan</a:t>
            </a:r>
            <a:r>
              <a:rPr lang="en-NL" dirty="0"/>
              <a:t> over de </a:t>
            </a:r>
            <a:r>
              <a:rPr lang="en-NL" dirty="0" err="1"/>
              <a:t>geschiedenis</a:t>
            </a:r>
            <a:r>
              <a:rPr lang="en-NL" dirty="0"/>
              <a:t> van de </a:t>
            </a:r>
            <a:r>
              <a:rPr lang="en-NL" dirty="0" err="1"/>
              <a:t>plek</a:t>
            </a:r>
            <a:r>
              <a:rPr lang="en-NL" dirty="0"/>
              <a:t>? </a:t>
            </a:r>
            <a:endParaRPr lang="nl-NL"/>
          </a:p>
        </p:txBody>
      </p:sp>
      <p:pic>
        <p:nvPicPr>
          <p:cNvPr id="7170" name="Picture 2">
            <a:extLst>
              <a:ext uri="{FF2B5EF4-FFF2-40B4-BE49-F238E27FC236}">
                <a16:creationId xmlns:a16="http://schemas.microsoft.com/office/drawing/2014/main" id="{DA13C88F-D4B1-40EA-BD9D-74EF1D4A67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08" r="7394"/>
          <a:stretch/>
        </p:blipFill>
        <p:spPr bwMode="auto">
          <a:xfrm>
            <a:off x="6175377" y="10"/>
            <a:ext cx="6016622" cy="6857990"/>
          </a:xfrm>
          <a:prstGeom prst="rect">
            <a:avLst/>
          </a:prstGeom>
          <a:solidFill>
            <a:srgbClr val="FFFFFF"/>
          </a:solidFill>
        </p:spPr>
      </p:pic>
      <p:sp>
        <p:nvSpPr>
          <p:cNvPr id="71" name="Text Placeholder 7">
            <a:extLst>
              <a:ext uri="{FF2B5EF4-FFF2-40B4-BE49-F238E27FC236}">
                <a16:creationId xmlns:a16="http://schemas.microsoft.com/office/drawing/2014/main" id="{E0C0CE11-218A-48A1-9DA5-1DDF1F4DFC74}"/>
              </a:ext>
            </a:extLst>
          </p:cNvPr>
          <p:cNvSpPr>
            <a:spLocks noGrp="1"/>
          </p:cNvSpPr>
          <p:nvPr>
            <p:ph type="body" sz="quarter" idx="15"/>
          </p:nvPr>
        </p:nvSpPr>
        <p:spPr>
          <a:xfrm>
            <a:off x="10999221" y="6308761"/>
            <a:ext cx="810000" cy="168361"/>
          </a:xfrm>
        </p:spPr>
        <p:txBody>
          <a:bodyPr/>
          <a:lstStyle/>
          <a:p>
            <a:endParaRPr lang="en-US"/>
          </a:p>
        </p:txBody>
      </p:sp>
      <p:sp>
        <p:nvSpPr>
          <p:cNvPr id="4" name="Tijdelijke aanduiding voor datum 3">
            <a:extLst>
              <a:ext uri="{FF2B5EF4-FFF2-40B4-BE49-F238E27FC236}">
                <a16:creationId xmlns:a16="http://schemas.microsoft.com/office/drawing/2014/main" id="{5F7F1921-527F-42F9-AC64-47AC07B809A7}"/>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22-2-2022</a:t>
            </a:fld>
            <a:endParaRPr lang="nl-NL" noProof="0"/>
          </a:p>
        </p:txBody>
      </p:sp>
    </p:spTree>
    <p:extLst>
      <p:ext uri="{BB962C8B-B14F-4D97-AF65-F5344CB8AC3E}">
        <p14:creationId xmlns:p14="http://schemas.microsoft.com/office/powerpoint/2010/main" val="275573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AE759-BF58-4EE3-92D8-08D86C03821E}"/>
              </a:ext>
            </a:extLst>
          </p:cNvPr>
          <p:cNvSpPr>
            <a:spLocks noGrp="1"/>
          </p:cNvSpPr>
          <p:nvPr>
            <p:ph type="title"/>
          </p:nvPr>
        </p:nvSpPr>
        <p:spPr/>
        <p:txBody>
          <a:bodyPr/>
          <a:lstStyle/>
          <a:p>
            <a:r>
              <a:rPr lang="en-NL" dirty="0" err="1"/>
              <a:t>En</a:t>
            </a:r>
            <a:r>
              <a:rPr lang="en-NL" dirty="0"/>
              <a:t> de </a:t>
            </a:r>
            <a:r>
              <a:rPr lang="en-NL" dirty="0" err="1"/>
              <a:t>inspecteurs</a:t>
            </a:r>
            <a:r>
              <a:rPr lang="en-NL" dirty="0"/>
              <a:t> dan? </a:t>
            </a:r>
            <a:endParaRPr lang="nl-NL" dirty="0"/>
          </a:p>
        </p:txBody>
      </p:sp>
      <p:sp>
        <p:nvSpPr>
          <p:cNvPr id="3" name="Tijdelijke aanduiding voor inhoud 2">
            <a:extLst>
              <a:ext uri="{FF2B5EF4-FFF2-40B4-BE49-F238E27FC236}">
                <a16:creationId xmlns:a16="http://schemas.microsoft.com/office/drawing/2014/main" id="{58BDE2DF-E97D-414C-B5FC-81DD5A942A57}"/>
              </a:ext>
            </a:extLst>
          </p:cNvPr>
          <p:cNvSpPr>
            <a:spLocks noGrp="1"/>
          </p:cNvSpPr>
          <p:nvPr>
            <p:ph idx="1"/>
          </p:nvPr>
        </p:nvSpPr>
        <p:spPr>
          <a:xfrm>
            <a:off x="371476" y="1061996"/>
            <a:ext cx="9522538" cy="4419599"/>
          </a:xfrm>
        </p:spPr>
        <p:txBody>
          <a:bodyPr/>
          <a:lstStyle/>
          <a:p>
            <a:pPr marL="0" indent="0">
              <a:buNone/>
            </a:pPr>
            <a:r>
              <a:rPr lang="en-NL" sz="2800" dirty="0"/>
              <a:t>Wat </a:t>
            </a:r>
            <a:r>
              <a:rPr lang="en-NL" sz="2800" dirty="0" err="1"/>
              <a:t>kan</a:t>
            </a:r>
            <a:r>
              <a:rPr lang="en-NL" sz="2800" dirty="0"/>
              <a:t> </a:t>
            </a:r>
            <a:r>
              <a:rPr lang="en-NL" sz="2800" dirty="0" err="1"/>
              <a:t>aan</a:t>
            </a:r>
            <a:r>
              <a:rPr lang="en-NL" sz="2800" dirty="0"/>
              <a:t> of </a:t>
            </a:r>
            <a:r>
              <a:rPr lang="en-NL" sz="2800" dirty="0" err="1"/>
              <a:t>afwezigheid</a:t>
            </a:r>
            <a:r>
              <a:rPr lang="en-NL" sz="2800" dirty="0"/>
              <a:t> van de </a:t>
            </a:r>
            <a:r>
              <a:rPr lang="en-NL" sz="2800" dirty="0" err="1"/>
              <a:t>begroeiing</a:t>
            </a:r>
            <a:r>
              <a:rPr lang="en-NL" sz="2800" dirty="0"/>
              <a:t> </a:t>
            </a:r>
            <a:r>
              <a:rPr lang="en-NL" sz="2800" dirty="0" err="1"/>
              <a:t>zeggen</a:t>
            </a:r>
            <a:r>
              <a:rPr lang="en-NL" sz="2800" dirty="0"/>
              <a:t> over het </a:t>
            </a:r>
            <a:r>
              <a:rPr lang="en-NL" sz="2800" dirty="0" err="1"/>
              <a:t>afvalbeleid</a:t>
            </a:r>
            <a:r>
              <a:rPr lang="en-NL" sz="2800" dirty="0"/>
              <a:t> van </a:t>
            </a:r>
            <a:r>
              <a:rPr lang="en-NL" sz="2800" dirty="0" err="1"/>
              <a:t>bedrijven</a:t>
            </a:r>
            <a:r>
              <a:rPr lang="en-NL" sz="2800" dirty="0"/>
              <a:t> in de </a:t>
            </a:r>
            <a:r>
              <a:rPr lang="en-NL" sz="2800" dirty="0" err="1"/>
              <a:t>omgeving</a:t>
            </a:r>
            <a:r>
              <a:rPr lang="en-NL" sz="2800" dirty="0"/>
              <a:t>? </a:t>
            </a:r>
          </a:p>
          <a:p>
            <a:pPr marL="0" indent="0">
              <a:buNone/>
            </a:pPr>
            <a:endParaRPr lang="en-NL" sz="2800" dirty="0"/>
          </a:p>
          <a:p>
            <a:pPr marL="0" indent="0">
              <a:buNone/>
            </a:pPr>
            <a:r>
              <a:rPr lang="en-NL" sz="2800" dirty="0"/>
              <a:t>Hoe is de </a:t>
            </a:r>
            <a:r>
              <a:rPr lang="en-NL" sz="2800" dirty="0" err="1"/>
              <a:t>industrialisering</a:t>
            </a:r>
            <a:r>
              <a:rPr lang="en-NL" sz="2800" dirty="0"/>
              <a:t> van </a:t>
            </a:r>
            <a:r>
              <a:rPr lang="en-NL" sz="2800" dirty="0" err="1"/>
              <a:t>een</a:t>
            </a:r>
            <a:r>
              <a:rPr lang="en-NL" sz="2800" dirty="0"/>
              <a:t> </a:t>
            </a:r>
            <a:r>
              <a:rPr lang="en-NL" sz="2800" dirty="0" err="1"/>
              <a:t>gebied</a:t>
            </a:r>
            <a:r>
              <a:rPr lang="en-NL" sz="2800" dirty="0"/>
              <a:t> </a:t>
            </a:r>
            <a:r>
              <a:rPr lang="en-NL" sz="2800" dirty="0" err="1"/>
              <a:t>terug</a:t>
            </a:r>
            <a:r>
              <a:rPr lang="en-NL" sz="2800" dirty="0"/>
              <a:t> </a:t>
            </a:r>
            <a:r>
              <a:rPr lang="en-NL" sz="2800" dirty="0" err="1"/>
              <a:t>te</a:t>
            </a:r>
            <a:r>
              <a:rPr lang="en-NL" sz="2800" dirty="0"/>
              <a:t> </a:t>
            </a:r>
            <a:r>
              <a:rPr lang="en-NL" sz="2800" dirty="0" err="1"/>
              <a:t>zien</a:t>
            </a:r>
            <a:r>
              <a:rPr lang="en-NL" sz="2800" dirty="0"/>
              <a:t> in de </a:t>
            </a:r>
            <a:r>
              <a:rPr lang="en-NL" sz="2800" dirty="0" err="1"/>
              <a:t>bebouwing</a:t>
            </a:r>
            <a:r>
              <a:rPr lang="en-NL" sz="2800" dirty="0"/>
              <a:t>? </a:t>
            </a:r>
            <a:br>
              <a:rPr lang="en-NL" sz="2800" dirty="0"/>
            </a:br>
            <a:br>
              <a:rPr lang="en-NL" sz="2800" dirty="0"/>
            </a:br>
            <a:br>
              <a:rPr lang="en-NL" sz="2800" dirty="0"/>
            </a:br>
            <a:br>
              <a:rPr lang="en-NL" sz="2800" dirty="0"/>
            </a:br>
            <a:endParaRPr lang="nl-NL" sz="2800" dirty="0"/>
          </a:p>
        </p:txBody>
      </p:sp>
      <p:sp>
        <p:nvSpPr>
          <p:cNvPr id="4" name="Tijdelijke aanduiding voor datum 3">
            <a:extLst>
              <a:ext uri="{FF2B5EF4-FFF2-40B4-BE49-F238E27FC236}">
                <a16:creationId xmlns:a16="http://schemas.microsoft.com/office/drawing/2014/main" id="{99A50AFD-F87E-4BE8-9C83-C862BCDA3832}"/>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6" name="Tekstvak 5">
            <a:extLst>
              <a:ext uri="{FF2B5EF4-FFF2-40B4-BE49-F238E27FC236}">
                <a16:creationId xmlns:a16="http://schemas.microsoft.com/office/drawing/2014/main" id="{BC51795F-7598-4D31-9C92-3FCD99CD7849}"/>
              </a:ext>
            </a:extLst>
          </p:cNvPr>
          <p:cNvSpPr txBox="1"/>
          <p:nvPr/>
        </p:nvSpPr>
        <p:spPr>
          <a:xfrm>
            <a:off x="6137095" y="625728"/>
            <a:ext cx="6739847" cy="523220"/>
          </a:xfrm>
          <a:prstGeom prst="rect">
            <a:avLst/>
          </a:prstGeom>
          <a:noFill/>
        </p:spPr>
        <p:txBody>
          <a:bodyPr wrap="square" rtlCol="0">
            <a:spAutoFit/>
          </a:bodyPr>
          <a:lstStyle/>
          <a:p>
            <a:r>
              <a:rPr lang="en-NL" sz="2800" dirty="0">
                <a:solidFill>
                  <a:srgbClr val="969696"/>
                </a:solidFill>
              </a:rPr>
              <a:t>Bah </a:t>
            </a:r>
            <a:r>
              <a:rPr lang="en-NL" sz="2800" dirty="0" err="1">
                <a:solidFill>
                  <a:srgbClr val="969696"/>
                </a:solidFill>
              </a:rPr>
              <a:t>stomme</a:t>
            </a:r>
            <a:r>
              <a:rPr lang="en-NL" sz="2800" dirty="0">
                <a:solidFill>
                  <a:srgbClr val="969696"/>
                </a:solidFill>
              </a:rPr>
              <a:t> </a:t>
            </a:r>
            <a:r>
              <a:rPr lang="en-NL" sz="2800" dirty="0" err="1">
                <a:solidFill>
                  <a:srgbClr val="969696"/>
                </a:solidFill>
              </a:rPr>
              <a:t>bomen</a:t>
            </a:r>
            <a:r>
              <a:rPr lang="en-NL" sz="2800" dirty="0">
                <a:solidFill>
                  <a:srgbClr val="969696"/>
                </a:solidFill>
              </a:rPr>
              <a:t> </a:t>
            </a:r>
            <a:r>
              <a:rPr lang="en-NL" sz="2800" dirty="0">
                <a:solidFill>
                  <a:srgbClr val="969696"/>
                </a:solidFill>
                <a:sym typeface="Wingdings" panose="05000000000000000000" pitchFamily="2" charset="2"/>
              </a:rPr>
              <a:t> </a:t>
            </a:r>
            <a:endParaRPr lang="nl-NL" sz="2800" dirty="0"/>
          </a:p>
        </p:txBody>
      </p:sp>
      <p:sp>
        <p:nvSpPr>
          <p:cNvPr id="5" name="Tekstvak 4">
            <a:extLst>
              <a:ext uri="{FF2B5EF4-FFF2-40B4-BE49-F238E27FC236}">
                <a16:creationId xmlns:a16="http://schemas.microsoft.com/office/drawing/2014/main" id="{FD7BDF60-CA8D-475E-8C05-B382CC604B31}"/>
              </a:ext>
            </a:extLst>
          </p:cNvPr>
          <p:cNvSpPr txBox="1"/>
          <p:nvPr/>
        </p:nvSpPr>
        <p:spPr>
          <a:xfrm>
            <a:off x="330380" y="3429000"/>
            <a:ext cx="10376164" cy="2246769"/>
          </a:xfrm>
          <a:prstGeom prst="rect">
            <a:avLst/>
          </a:prstGeom>
          <a:noFill/>
        </p:spPr>
        <p:txBody>
          <a:bodyPr wrap="square" rtlCol="0">
            <a:spAutoFit/>
          </a:bodyPr>
          <a:lstStyle/>
          <a:p>
            <a:r>
              <a:rPr lang="en-NL" sz="2800" dirty="0" err="1"/>
              <a:t>Waar</a:t>
            </a:r>
            <a:r>
              <a:rPr lang="en-NL" sz="2800" dirty="0"/>
              <a:t> </a:t>
            </a:r>
            <a:r>
              <a:rPr lang="en-NL" sz="2800" dirty="0" err="1"/>
              <a:t>zitten</a:t>
            </a:r>
            <a:r>
              <a:rPr lang="en-NL" sz="2800" dirty="0"/>
              <a:t> de </a:t>
            </a:r>
            <a:r>
              <a:rPr lang="en-NL" sz="2800" dirty="0" err="1"/>
              <a:t>verschillen</a:t>
            </a:r>
            <a:r>
              <a:rPr lang="en-NL" sz="2800" dirty="0"/>
              <a:t> </a:t>
            </a:r>
            <a:r>
              <a:rPr lang="en-NL" sz="2800" dirty="0" err="1"/>
              <a:t>tussen</a:t>
            </a:r>
            <a:r>
              <a:rPr lang="en-NL" sz="2800" dirty="0"/>
              <a:t> </a:t>
            </a:r>
            <a:r>
              <a:rPr lang="en-NL" sz="2800" dirty="0" err="1"/>
              <a:t>een</a:t>
            </a:r>
            <a:r>
              <a:rPr lang="en-NL" sz="2800" dirty="0"/>
              <a:t> </a:t>
            </a:r>
            <a:r>
              <a:rPr lang="en-NL" sz="2800" dirty="0" err="1"/>
              <a:t>veehouderij</a:t>
            </a:r>
            <a:r>
              <a:rPr lang="en-NL" sz="2800" dirty="0"/>
              <a:t> van 200 </a:t>
            </a:r>
            <a:r>
              <a:rPr lang="en-NL" sz="2800" dirty="0" err="1"/>
              <a:t>jaar</a:t>
            </a:r>
            <a:r>
              <a:rPr lang="en-NL" sz="2800" dirty="0"/>
              <a:t> oud, </a:t>
            </a:r>
            <a:r>
              <a:rPr lang="en-NL" sz="2800" dirty="0" err="1"/>
              <a:t>en</a:t>
            </a:r>
            <a:r>
              <a:rPr lang="en-NL" sz="2800" dirty="0"/>
              <a:t> </a:t>
            </a:r>
            <a:r>
              <a:rPr lang="en-NL" sz="2800" dirty="0" err="1"/>
              <a:t>één</a:t>
            </a:r>
            <a:r>
              <a:rPr lang="en-NL" sz="2800" dirty="0"/>
              <a:t> die </a:t>
            </a:r>
            <a:r>
              <a:rPr lang="en-NL" sz="2800" dirty="0" err="1"/>
              <a:t>eergisteren</a:t>
            </a:r>
            <a:r>
              <a:rPr lang="en-NL" sz="2800" dirty="0"/>
              <a:t> is </a:t>
            </a:r>
            <a:r>
              <a:rPr lang="en-NL" sz="2800" dirty="0" err="1"/>
              <a:t>gebouwd</a:t>
            </a:r>
            <a:r>
              <a:rPr lang="en-NL" sz="2800" dirty="0"/>
              <a:t>?</a:t>
            </a:r>
            <a:br>
              <a:rPr lang="en-NL" sz="2800" dirty="0"/>
            </a:br>
            <a:br>
              <a:rPr lang="en-NL" sz="2800" dirty="0"/>
            </a:br>
            <a:br>
              <a:rPr lang="en-NL" sz="2800" dirty="0"/>
            </a:br>
            <a:endParaRPr lang="nl-NL" sz="2800" dirty="0"/>
          </a:p>
        </p:txBody>
      </p:sp>
    </p:spTree>
    <p:extLst>
      <p:ext uri="{BB962C8B-B14F-4D97-AF65-F5344CB8AC3E}">
        <p14:creationId xmlns:p14="http://schemas.microsoft.com/office/powerpoint/2010/main" val="35602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BA53-3C6B-4B33-BDFC-71270F1BE367}"/>
              </a:ext>
            </a:extLst>
          </p:cNvPr>
          <p:cNvSpPr>
            <a:spLocks noGrp="1"/>
          </p:cNvSpPr>
          <p:nvPr>
            <p:ph type="title"/>
          </p:nvPr>
        </p:nvSpPr>
        <p:spPr/>
        <p:txBody>
          <a:bodyPr/>
          <a:lstStyle/>
          <a:p>
            <a:r>
              <a:rPr lang="en-NL" dirty="0" err="1"/>
              <a:t>Oefening</a:t>
            </a:r>
            <a:r>
              <a:rPr lang="en-NL" dirty="0"/>
              <a:t> </a:t>
            </a:r>
            <a:r>
              <a:rPr lang="en-NL" dirty="0" err="1"/>
              <a:t>loskomen</a:t>
            </a:r>
            <a:endParaRPr lang="en-NL" dirty="0"/>
          </a:p>
        </p:txBody>
      </p:sp>
      <p:sp>
        <p:nvSpPr>
          <p:cNvPr id="3" name="Content Placeholder 2">
            <a:extLst>
              <a:ext uri="{FF2B5EF4-FFF2-40B4-BE49-F238E27FC236}">
                <a16:creationId xmlns:a16="http://schemas.microsoft.com/office/drawing/2014/main" id="{0DC37C02-479E-4C70-9E09-9BF2EDA40E8F}"/>
              </a:ext>
            </a:extLst>
          </p:cNvPr>
          <p:cNvSpPr>
            <a:spLocks noGrp="1"/>
          </p:cNvSpPr>
          <p:nvPr>
            <p:ph idx="1"/>
          </p:nvPr>
        </p:nvSpPr>
        <p:spPr/>
        <p:txBody>
          <a:bodyPr/>
          <a:lstStyle/>
          <a:p>
            <a:r>
              <a:rPr lang="en-NL" dirty="0"/>
              <a:t>Micro </a:t>
            </a:r>
            <a:r>
              <a:rPr lang="en-NL" dirty="0" err="1"/>
              <a:t>presentatie</a:t>
            </a:r>
            <a:r>
              <a:rPr lang="en-NL" dirty="0"/>
              <a:t> over </a:t>
            </a:r>
            <a:r>
              <a:rPr lang="en-NL" dirty="0" err="1"/>
              <a:t>onderwerp</a:t>
            </a:r>
            <a:r>
              <a:rPr lang="en-NL" dirty="0"/>
              <a:t> </a:t>
            </a:r>
            <a:r>
              <a:rPr lang="en-NL" dirty="0" err="1"/>
              <a:t>naar</a:t>
            </a:r>
            <a:r>
              <a:rPr lang="en-NL" dirty="0"/>
              <a:t> </a:t>
            </a:r>
            <a:r>
              <a:rPr lang="en-NL" dirty="0" err="1"/>
              <a:t>keuze</a:t>
            </a:r>
            <a:r>
              <a:rPr lang="en-NL" dirty="0"/>
              <a:t>.</a:t>
            </a:r>
          </a:p>
          <a:p>
            <a:r>
              <a:rPr lang="en-NL" dirty="0" err="1"/>
              <a:t>Ik</a:t>
            </a:r>
            <a:r>
              <a:rPr lang="en-NL" dirty="0"/>
              <a:t> </a:t>
            </a:r>
            <a:r>
              <a:rPr lang="en-NL" dirty="0" err="1"/>
              <a:t>heb</a:t>
            </a:r>
            <a:r>
              <a:rPr lang="en-NL" dirty="0"/>
              <a:t> </a:t>
            </a:r>
            <a:r>
              <a:rPr lang="en-NL" dirty="0" err="1"/>
              <a:t>slachtoffers</a:t>
            </a:r>
            <a:r>
              <a:rPr lang="en-NL" dirty="0"/>
              <a:t> </a:t>
            </a:r>
            <a:r>
              <a:rPr lang="en-NL" dirty="0" err="1"/>
              <a:t>nodig</a:t>
            </a:r>
            <a:r>
              <a:rPr lang="en-NL" dirty="0"/>
              <a:t>, </a:t>
            </a:r>
            <a:r>
              <a:rPr lang="en-NL" dirty="0" err="1"/>
              <a:t>zal</a:t>
            </a:r>
            <a:r>
              <a:rPr lang="en-NL" dirty="0"/>
              <a:t> </a:t>
            </a:r>
            <a:r>
              <a:rPr lang="en-NL" dirty="0" err="1"/>
              <a:t>zelf</a:t>
            </a:r>
            <a:r>
              <a:rPr lang="en-NL" dirty="0"/>
              <a:t> </a:t>
            </a:r>
            <a:r>
              <a:rPr lang="en-NL" dirty="0" err="1"/>
              <a:t>starten</a:t>
            </a:r>
            <a:r>
              <a:rPr lang="en-NL" dirty="0"/>
              <a:t> </a:t>
            </a:r>
            <a:r>
              <a:rPr lang="en-NL" dirty="0" err="1"/>
              <a:t>en</a:t>
            </a:r>
            <a:r>
              <a:rPr lang="en-NL" dirty="0"/>
              <a:t> </a:t>
            </a:r>
            <a:r>
              <a:rPr lang="en-NL" dirty="0" err="1"/>
              <a:t>voordoen</a:t>
            </a:r>
            <a:r>
              <a:rPr lang="en-NL" dirty="0"/>
              <a:t>.  </a:t>
            </a:r>
          </a:p>
        </p:txBody>
      </p:sp>
      <p:sp>
        <p:nvSpPr>
          <p:cNvPr id="4" name="Date Placeholder 3">
            <a:extLst>
              <a:ext uri="{FF2B5EF4-FFF2-40B4-BE49-F238E27FC236}">
                <a16:creationId xmlns:a16="http://schemas.microsoft.com/office/drawing/2014/main" id="{C976C162-FA9C-4D7C-A962-F29933F158F4}"/>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pic>
        <p:nvPicPr>
          <p:cNvPr id="1026" name="Picture 2" descr="Tesla Model X | Homey Store">
            <a:extLst>
              <a:ext uri="{FF2B5EF4-FFF2-40B4-BE49-F238E27FC236}">
                <a16:creationId xmlns:a16="http://schemas.microsoft.com/office/drawing/2014/main" id="{330C4097-A074-4F9C-B3EF-4EC1F684D3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2010" y="1828801"/>
            <a:ext cx="7189990" cy="474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CB65-6A34-4C21-AFAD-88F2F766EA51}"/>
              </a:ext>
            </a:extLst>
          </p:cNvPr>
          <p:cNvSpPr>
            <a:spLocks noGrp="1"/>
          </p:cNvSpPr>
          <p:nvPr>
            <p:ph type="title"/>
          </p:nvPr>
        </p:nvSpPr>
        <p:spPr>
          <a:xfrm>
            <a:off x="2241373" y="3975010"/>
            <a:ext cx="4179976" cy="1160403"/>
          </a:xfrm>
        </p:spPr>
        <p:txBody>
          <a:bodyPr/>
          <a:lstStyle/>
          <a:p>
            <a:r>
              <a:rPr lang="en-NL" dirty="0"/>
              <a:t>Mama Cathy</a:t>
            </a:r>
          </a:p>
        </p:txBody>
      </p:sp>
      <p:pic>
        <p:nvPicPr>
          <p:cNvPr id="8" name="Content Placeholder 7" descr="Film strip with solid fill">
            <a:hlinkClick r:id="rId2"/>
            <a:extLst>
              <a:ext uri="{FF2B5EF4-FFF2-40B4-BE49-F238E27FC236}">
                <a16:creationId xmlns:a16="http://schemas.microsoft.com/office/drawing/2014/main" id="{26BA5A84-22CA-4657-AA80-FAD1CD3BED3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938" y="1457266"/>
            <a:ext cx="3238073" cy="3238073"/>
          </a:xfrm>
        </p:spPr>
      </p:pic>
      <p:sp>
        <p:nvSpPr>
          <p:cNvPr id="4" name="Date Placeholder 3">
            <a:extLst>
              <a:ext uri="{FF2B5EF4-FFF2-40B4-BE49-F238E27FC236}">
                <a16:creationId xmlns:a16="http://schemas.microsoft.com/office/drawing/2014/main" id="{42369026-FD97-4786-BD17-48C2BAB9221B}"/>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pic>
        <p:nvPicPr>
          <p:cNvPr id="9" name="Content Placeholder 7" descr="Film strip with solid fill">
            <a:hlinkClick r:id="rId5"/>
            <a:extLst>
              <a:ext uri="{FF2B5EF4-FFF2-40B4-BE49-F238E27FC236}">
                <a16:creationId xmlns:a16="http://schemas.microsoft.com/office/drawing/2014/main" id="{275504D9-0AB1-4A76-B7EA-239D9133EA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5723" y="1457265"/>
            <a:ext cx="3238073" cy="3238073"/>
          </a:xfrm>
          <a:prstGeom prst="rect">
            <a:avLst/>
          </a:prstGeom>
        </p:spPr>
      </p:pic>
      <p:sp>
        <p:nvSpPr>
          <p:cNvPr id="10" name="Title 1">
            <a:extLst>
              <a:ext uri="{FF2B5EF4-FFF2-40B4-BE49-F238E27FC236}">
                <a16:creationId xmlns:a16="http://schemas.microsoft.com/office/drawing/2014/main" id="{0939EDFA-A70C-43E6-8E7E-64475547E115}"/>
              </a:ext>
            </a:extLst>
          </p:cNvPr>
          <p:cNvSpPr txBox="1">
            <a:spLocks/>
          </p:cNvSpPr>
          <p:nvPr/>
        </p:nvSpPr>
        <p:spPr>
          <a:xfrm>
            <a:off x="8147301" y="3975009"/>
            <a:ext cx="4179976"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dirty="0" err="1"/>
              <a:t>Freek</a:t>
            </a:r>
            <a:r>
              <a:rPr lang="en-NL" dirty="0"/>
              <a:t> </a:t>
            </a:r>
            <a:r>
              <a:rPr lang="en-NL" dirty="0" err="1"/>
              <a:t>Vonk</a:t>
            </a:r>
            <a:endParaRPr lang="en-NL" dirty="0"/>
          </a:p>
        </p:txBody>
      </p:sp>
      <p:sp>
        <p:nvSpPr>
          <p:cNvPr id="11" name="Ondertitel 2">
            <a:extLst>
              <a:ext uri="{FF2B5EF4-FFF2-40B4-BE49-F238E27FC236}">
                <a16:creationId xmlns:a16="http://schemas.microsoft.com/office/drawing/2014/main" id="{86AF8723-5327-4D41-9E35-A42F45665FA1}"/>
              </a:ext>
            </a:extLst>
          </p:cNvPr>
          <p:cNvSpPr txBox="1">
            <a:spLocks/>
          </p:cNvSpPr>
          <p:nvPr/>
        </p:nvSpPr>
        <p:spPr>
          <a:xfrm>
            <a:off x="8178831" y="3819038"/>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err="1">
                <a:solidFill>
                  <a:schemeClr val="accent3">
                    <a:lumMod val="40000"/>
                    <a:lumOff val="60000"/>
                  </a:schemeClr>
                </a:solidFill>
              </a:rPr>
              <a:t>Nederlandse</a:t>
            </a:r>
            <a:r>
              <a:rPr lang="en-NL" dirty="0">
                <a:solidFill>
                  <a:schemeClr val="accent3">
                    <a:lumMod val="40000"/>
                    <a:lumOff val="60000"/>
                  </a:schemeClr>
                </a:solidFill>
              </a:rPr>
              <a:t> </a:t>
            </a:r>
            <a:r>
              <a:rPr lang="en-NL" dirty="0" err="1">
                <a:solidFill>
                  <a:schemeClr val="accent3">
                    <a:lumMod val="40000"/>
                    <a:lumOff val="60000"/>
                  </a:schemeClr>
                </a:solidFill>
              </a:rPr>
              <a:t>natuurheld</a:t>
            </a:r>
            <a:endParaRPr lang="nl-NL" dirty="0">
              <a:solidFill>
                <a:schemeClr val="accent3">
                  <a:lumMod val="40000"/>
                  <a:lumOff val="60000"/>
                </a:schemeClr>
              </a:solidFill>
            </a:endParaRPr>
          </a:p>
        </p:txBody>
      </p:sp>
    </p:spTree>
    <p:extLst>
      <p:ext uri="{BB962C8B-B14F-4D97-AF65-F5344CB8AC3E}">
        <p14:creationId xmlns:p14="http://schemas.microsoft.com/office/powerpoint/2010/main" val="108092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BA53-3C6B-4B33-BDFC-71270F1BE367}"/>
              </a:ext>
            </a:extLst>
          </p:cNvPr>
          <p:cNvSpPr>
            <a:spLocks noGrp="1"/>
          </p:cNvSpPr>
          <p:nvPr>
            <p:ph type="title"/>
          </p:nvPr>
        </p:nvSpPr>
        <p:spPr/>
        <p:txBody>
          <a:bodyPr/>
          <a:lstStyle/>
          <a:p>
            <a:r>
              <a:rPr lang="en-NL" dirty="0" err="1"/>
              <a:t>Oefening</a:t>
            </a:r>
            <a:r>
              <a:rPr lang="en-NL" dirty="0"/>
              <a:t> </a:t>
            </a:r>
            <a:r>
              <a:rPr lang="en-NL" dirty="0" err="1"/>
              <a:t>loskomen</a:t>
            </a:r>
            <a:endParaRPr lang="en-NL" dirty="0"/>
          </a:p>
        </p:txBody>
      </p:sp>
      <p:sp>
        <p:nvSpPr>
          <p:cNvPr id="3" name="Content Placeholder 2">
            <a:extLst>
              <a:ext uri="{FF2B5EF4-FFF2-40B4-BE49-F238E27FC236}">
                <a16:creationId xmlns:a16="http://schemas.microsoft.com/office/drawing/2014/main" id="{0DC37C02-479E-4C70-9E09-9BF2EDA40E8F}"/>
              </a:ext>
            </a:extLst>
          </p:cNvPr>
          <p:cNvSpPr>
            <a:spLocks noGrp="1"/>
          </p:cNvSpPr>
          <p:nvPr>
            <p:ph idx="1"/>
          </p:nvPr>
        </p:nvSpPr>
        <p:spPr/>
        <p:txBody>
          <a:bodyPr/>
          <a:lstStyle/>
          <a:p>
            <a:r>
              <a:rPr lang="en-NL" dirty="0"/>
              <a:t>Micro </a:t>
            </a:r>
            <a:r>
              <a:rPr lang="en-NL" dirty="0" err="1"/>
              <a:t>presentatie</a:t>
            </a:r>
            <a:r>
              <a:rPr lang="en-NL" dirty="0"/>
              <a:t> over </a:t>
            </a:r>
            <a:r>
              <a:rPr lang="en-NL" dirty="0" err="1"/>
              <a:t>onderwerp</a:t>
            </a:r>
            <a:r>
              <a:rPr lang="en-NL" dirty="0"/>
              <a:t> </a:t>
            </a:r>
            <a:r>
              <a:rPr lang="en-NL" dirty="0" err="1"/>
              <a:t>naar</a:t>
            </a:r>
            <a:r>
              <a:rPr lang="en-NL" dirty="0"/>
              <a:t> </a:t>
            </a:r>
            <a:r>
              <a:rPr lang="en-NL" dirty="0" err="1"/>
              <a:t>keuze</a:t>
            </a:r>
            <a:r>
              <a:rPr lang="en-NL" dirty="0"/>
              <a:t>. </a:t>
            </a:r>
          </a:p>
        </p:txBody>
      </p:sp>
      <p:sp>
        <p:nvSpPr>
          <p:cNvPr id="4" name="Date Placeholder 3">
            <a:extLst>
              <a:ext uri="{FF2B5EF4-FFF2-40B4-BE49-F238E27FC236}">
                <a16:creationId xmlns:a16="http://schemas.microsoft.com/office/drawing/2014/main" id="{C976C162-FA9C-4D7C-A962-F29933F158F4}"/>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pic>
        <p:nvPicPr>
          <p:cNvPr id="1026" name="Picture 2" descr="Tesla Model X | Homey Store">
            <a:extLst>
              <a:ext uri="{FF2B5EF4-FFF2-40B4-BE49-F238E27FC236}">
                <a16:creationId xmlns:a16="http://schemas.microsoft.com/office/drawing/2014/main" id="{330C4097-A074-4F9C-B3EF-4EC1F684D3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2010" y="1828801"/>
            <a:ext cx="7189990" cy="4745868"/>
          </a:xfrm>
          <a:prstGeom prst="rect">
            <a:avLst/>
          </a:prstGeom>
          <a:noFill/>
          <a:extLst>
            <a:ext uri="{909E8E84-426E-40DD-AFC4-6F175D3DCCD1}">
              <a14:hiddenFill xmlns:a14="http://schemas.microsoft.com/office/drawing/2010/main">
                <a:solidFill>
                  <a:srgbClr val="FFFFFF"/>
                </a:solidFill>
              </a14:hiddenFill>
            </a:ext>
          </a:extLst>
        </p:spPr>
      </p:pic>
      <p:sp>
        <p:nvSpPr>
          <p:cNvPr id="6" name="Ondertitel 2">
            <a:extLst>
              <a:ext uri="{FF2B5EF4-FFF2-40B4-BE49-F238E27FC236}">
                <a16:creationId xmlns:a16="http://schemas.microsoft.com/office/drawing/2014/main" id="{86CF922A-AF74-42E6-8E6F-4E77CFB4F15E}"/>
              </a:ext>
            </a:extLst>
          </p:cNvPr>
          <p:cNvSpPr txBox="1">
            <a:spLocks/>
          </p:cNvSpPr>
          <p:nvPr/>
        </p:nvSpPr>
        <p:spPr>
          <a:xfrm>
            <a:off x="5363970" y="700029"/>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a:solidFill>
                  <a:srgbClr val="969696"/>
                </a:solidFill>
              </a:rPr>
              <a:t>Maar dan op </a:t>
            </a:r>
            <a:r>
              <a:rPr lang="en-NL" dirty="0" err="1">
                <a:solidFill>
                  <a:srgbClr val="969696"/>
                </a:solidFill>
              </a:rPr>
              <a:t>intensiteit</a:t>
            </a:r>
            <a:r>
              <a:rPr lang="en-NL" dirty="0">
                <a:solidFill>
                  <a:srgbClr val="969696"/>
                </a:solidFill>
              </a:rPr>
              <a:t> 11</a:t>
            </a:r>
            <a:endParaRPr lang="nl-NL" dirty="0"/>
          </a:p>
        </p:txBody>
      </p:sp>
    </p:spTree>
    <p:extLst>
      <p:ext uri="{BB962C8B-B14F-4D97-AF65-F5344CB8AC3E}">
        <p14:creationId xmlns:p14="http://schemas.microsoft.com/office/powerpoint/2010/main" val="114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AE759-BF58-4EE3-92D8-08D86C03821E}"/>
              </a:ext>
            </a:extLst>
          </p:cNvPr>
          <p:cNvSpPr>
            <a:spLocks noGrp="1"/>
          </p:cNvSpPr>
          <p:nvPr>
            <p:ph type="title"/>
          </p:nvPr>
        </p:nvSpPr>
        <p:spPr/>
        <p:txBody>
          <a:bodyPr/>
          <a:lstStyle/>
          <a:p>
            <a:r>
              <a:rPr lang="en-NL" dirty="0"/>
              <a:t>Gast, wat doe je? </a:t>
            </a:r>
            <a:r>
              <a:rPr lang="en-NL" dirty="0" err="1"/>
              <a:t>Waarom</a:t>
            </a:r>
            <a:r>
              <a:rPr lang="en-NL" dirty="0"/>
              <a:t> </a:t>
            </a:r>
            <a:r>
              <a:rPr lang="en-NL" dirty="0" err="1"/>
              <a:t>deze</a:t>
            </a:r>
            <a:r>
              <a:rPr lang="en-NL" dirty="0"/>
              <a:t>?</a:t>
            </a:r>
            <a:endParaRPr lang="nl-NL" dirty="0"/>
          </a:p>
        </p:txBody>
      </p:sp>
      <p:sp>
        <p:nvSpPr>
          <p:cNvPr id="3" name="Tijdelijke aanduiding voor inhoud 2">
            <a:extLst>
              <a:ext uri="{FF2B5EF4-FFF2-40B4-BE49-F238E27FC236}">
                <a16:creationId xmlns:a16="http://schemas.microsoft.com/office/drawing/2014/main" id="{58BDE2DF-E97D-414C-B5FC-81DD5A942A57}"/>
              </a:ext>
            </a:extLst>
          </p:cNvPr>
          <p:cNvSpPr>
            <a:spLocks noGrp="1"/>
          </p:cNvSpPr>
          <p:nvPr>
            <p:ph idx="1"/>
          </p:nvPr>
        </p:nvSpPr>
        <p:spPr>
          <a:xfrm>
            <a:off x="371476" y="1061999"/>
            <a:ext cx="9522538" cy="4419599"/>
          </a:xfrm>
        </p:spPr>
        <p:txBody>
          <a:bodyPr/>
          <a:lstStyle/>
          <a:p>
            <a:pPr marL="0" indent="0">
              <a:buNone/>
            </a:pPr>
            <a:r>
              <a:rPr lang="en-NL" sz="2800" dirty="0"/>
              <a:t>De </a:t>
            </a:r>
            <a:r>
              <a:rPr lang="en-NL" sz="2800" dirty="0" err="1"/>
              <a:t>kracht</a:t>
            </a:r>
            <a:r>
              <a:rPr lang="en-NL" sz="2800" dirty="0"/>
              <a:t> van </a:t>
            </a:r>
            <a:r>
              <a:rPr lang="en-NL" sz="2800" dirty="0" err="1"/>
              <a:t>presenteren</a:t>
            </a:r>
            <a:r>
              <a:rPr lang="en-NL" sz="2800" dirty="0"/>
              <a:t> </a:t>
            </a:r>
            <a:r>
              <a:rPr lang="en-NL" sz="2800" dirty="0" err="1"/>
              <a:t>en</a:t>
            </a:r>
            <a:r>
              <a:rPr lang="en-NL" sz="2800" dirty="0"/>
              <a:t> de </a:t>
            </a:r>
            <a:r>
              <a:rPr lang="en-NL" sz="2800" dirty="0" err="1"/>
              <a:t>kracht</a:t>
            </a:r>
            <a:r>
              <a:rPr lang="en-NL" sz="2800" dirty="0"/>
              <a:t> van </a:t>
            </a:r>
            <a:r>
              <a:rPr lang="en-NL" sz="2800" dirty="0" err="1"/>
              <a:t>doen</a:t>
            </a:r>
            <a:r>
              <a:rPr lang="en-NL" sz="2800" dirty="0"/>
              <a:t> </a:t>
            </a:r>
            <a:r>
              <a:rPr lang="en-NL" sz="2800" dirty="0" err="1"/>
              <a:t>alsof</a:t>
            </a:r>
            <a:r>
              <a:rPr lang="en-NL" sz="2800" dirty="0"/>
              <a:t>.</a:t>
            </a:r>
            <a:br>
              <a:rPr lang="en-NL" sz="2800" dirty="0"/>
            </a:br>
            <a:r>
              <a:rPr lang="en-NL" sz="2800" dirty="0"/>
              <a:t>Wees </a:t>
            </a:r>
            <a:r>
              <a:rPr lang="en-NL" sz="2800" dirty="0" err="1"/>
              <a:t>geen</a:t>
            </a:r>
            <a:r>
              <a:rPr lang="en-NL" sz="2800" dirty="0"/>
              <a:t> </a:t>
            </a:r>
            <a:r>
              <a:rPr lang="en-NL" sz="2800" dirty="0" err="1"/>
              <a:t>Freek</a:t>
            </a:r>
            <a:r>
              <a:rPr lang="en-NL" sz="2800" dirty="0"/>
              <a:t> </a:t>
            </a:r>
            <a:r>
              <a:rPr lang="en-NL" sz="2800" dirty="0" err="1"/>
              <a:t>Vonk</a:t>
            </a:r>
            <a:r>
              <a:rPr lang="en-NL" sz="2800" dirty="0"/>
              <a:t>, wees </a:t>
            </a:r>
            <a:r>
              <a:rPr lang="en-NL" sz="2800" dirty="0" err="1"/>
              <a:t>jezelf</a:t>
            </a:r>
            <a:r>
              <a:rPr lang="en-NL" sz="2800" dirty="0"/>
              <a:t>. </a:t>
            </a:r>
            <a:br>
              <a:rPr lang="en-NL" sz="2800" dirty="0"/>
            </a:br>
            <a:br>
              <a:rPr lang="en-NL" sz="2800" dirty="0"/>
            </a:br>
            <a:r>
              <a:rPr lang="en-NL" sz="2800" dirty="0"/>
              <a:t>Ben </a:t>
            </a:r>
            <a:r>
              <a:rPr lang="en-NL" sz="2800" dirty="0" err="1"/>
              <a:t>enthousiast</a:t>
            </a:r>
            <a:r>
              <a:rPr lang="en-NL" sz="2800" dirty="0"/>
              <a:t>.</a:t>
            </a:r>
            <a:br>
              <a:rPr lang="en-NL" sz="2800" dirty="0"/>
            </a:br>
            <a:br>
              <a:rPr lang="en-NL" sz="2800" dirty="0"/>
            </a:br>
            <a:br>
              <a:rPr lang="en-NL" sz="2800" dirty="0"/>
            </a:br>
            <a:endParaRPr lang="en-NL" sz="2800" dirty="0"/>
          </a:p>
          <a:p>
            <a:pPr marL="0" indent="0">
              <a:buNone/>
            </a:pPr>
            <a:endParaRPr lang="en-NL" sz="2800" dirty="0"/>
          </a:p>
          <a:p>
            <a:pPr marL="0" indent="0">
              <a:buNone/>
            </a:pPr>
            <a:br>
              <a:rPr lang="en-NL" sz="2800" dirty="0"/>
            </a:br>
            <a:endParaRPr lang="en-NL" sz="2800" dirty="0"/>
          </a:p>
          <a:p>
            <a:pPr marL="0" indent="0">
              <a:buNone/>
            </a:pPr>
            <a:r>
              <a:rPr lang="en-NL" sz="2800" dirty="0"/>
              <a:t>Op de examens </a:t>
            </a:r>
            <a:r>
              <a:rPr lang="en-NL" sz="2800" dirty="0" err="1"/>
              <a:t>beheers</a:t>
            </a:r>
            <a:r>
              <a:rPr lang="en-NL" sz="2800" dirty="0"/>
              <a:t> </a:t>
            </a:r>
            <a:r>
              <a:rPr lang="en-NL" sz="2800" dirty="0" err="1"/>
              <a:t>jij</a:t>
            </a:r>
            <a:r>
              <a:rPr lang="en-NL" sz="2800" dirty="0"/>
              <a:t> </a:t>
            </a:r>
            <a:r>
              <a:rPr lang="en-NL" sz="2800" dirty="0" err="1"/>
              <a:t>alles</a:t>
            </a:r>
            <a:r>
              <a:rPr lang="en-NL" sz="2800" dirty="0"/>
              <a:t>. Je bent de expert </a:t>
            </a:r>
            <a:r>
              <a:rPr lang="en-NL" sz="2800" dirty="0" err="1"/>
              <a:t>en</a:t>
            </a:r>
            <a:r>
              <a:rPr lang="en-NL" sz="2800" dirty="0"/>
              <a:t> je </a:t>
            </a:r>
            <a:r>
              <a:rPr lang="en-NL" sz="2800" dirty="0" err="1"/>
              <a:t>neemt</a:t>
            </a:r>
            <a:r>
              <a:rPr lang="en-NL" sz="2800" dirty="0"/>
              <a:t> </a:t>
            </a:r>
            <a:r>
              <a:rPr lang="en-NL" sz="2800" dirty="0" err="1"/>
              <a:t>ons</a:t>
            </a:r>
            <a:r>
              <a:rPr lang="en-NL" sz="2800" dirty="0"/>
              <a:t> mee. </a:t>
            </a:r>
            <a:br>
              <a:rPr lang="en-NL" sz="2800" dirty="0"/>
            </a:br>
            <a:br>
              <a:rPr lang="en-NL" sz="2800" dirty="0"/>
            </a:br>
            <a:br>
              <a:rPr lang="en-NL" sz="2800" dirty="0"/>
            </a:br>
            <a:endParaRPr lang="nl-NL" sz="2800" dirty="0"/>
          </a:p>
        </p:txBody>
      </p:sp>
      <p:sp>
        <p:nvSpPr>
          <p:cNvPr id="4" name="Tijdelijke aanduiding voor datum 3">
            <a:extLst>
              <a:ext uri="{FF2B5EF4-FFF2-40B4-BE49-F238E27FC236}">
                <a16:creationId xmlns:a16="http://schemas.microsoft.com/office/drawing/2014/main" id="{99A50AFD-F87E-4BE8-9C83-C862BCDA3832}"/>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Tree>
    <p:extLst>
      <p:ext uri="{BB962C8B-B14F-4D97-AF65-F5344CB8AC3E}">
        <p14:creationId xmlns:p14="http://schemas.microsoft.com/office/powerpoint/2010/main" val="4935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BA53-3C6B-4B33-BDFC-71270F1BE367}"/>
              </a:ext>
            </a:extLst>
          </p:cNvPr>
          <p:cNvSpPr>
            <a:spLocks noGrp="1"/>
          </p:cNvSpPr>
          <p:nvPr>
            <p:ph type="title"/>
          </p:nvPr>
        </p:nvSpPr>
        <p:spPr/>
        <p:txBody>
          <a:bodyPr/>
          <a:lstStyle/>
          <a:p>
            <a:r>
              <a:rPr lang="en-NL" dirty="0"/>
              <a:t>Micro </a:t>
            </a:r>
            <a:r>
              <a:rPr lang="en-NL" dirty="0" err="1"/>
              <a:t>excursies</a:t>
            </a:r>
            <a:r>
              <a:rPr lang="en-NL" dirty="0"/>
              <a:t> </a:t>
            </a:r>
          </a:p>
        </p:txBody>
      </p:sp>
      <p:sp>
        <p:nvSpPr>
          <p:cNvPr id="3" name="Content Placeholder 2">
            <a:extLst>
              <a:ext uri="{FF2B5EF4-FFF2-40B4-BE49-F238E27FC236}">
                <a16:creationId xmlns:a16="http://schemas.microsoft.com/office/drawing/2014/main" id="{0DC37C02-479E-4C70-9E09-9BF2EDA40E8F}"/>
              </a:ext>
            </a:extLst>
          </p:cNvPr>
          <p:cNvSpPr>
            <a:spLocks noGrp="1"/>
          </p:cNvSpPr>
          <p:nvPr>
            <p:ph idx="1"/>
          </p:nvPr>
        </p:nvSpPr>
        <p:spPr>
          <a:xfrm>
            <a:off x="371476" y="877064"/>
            <a:ext cx="11449050" cy="4419599"/>
          </a:xfrm>
        </p:spPr>
        <p:txBody>
          <a:bodyPr/>
          <a:lstStyle/>
          <a:p>
            <a:pPr marL="0" indent="0">
              <a:buNone/>
            </a:pPr>
            <a:r>
              <a:rPr lang="en-NL" sz="2000" dirty="0" err="1"/>
              <a:t>Groepjes</a:t>
            </a:r>
            <a:r>
              <a:rPr lang="en-NL" sz="2000" dirty="0"/>
              <a:t> van 2 </a:t>
            </a:r>
            <a:r>
              <a:rPr lang="en-NL" sz="2000" dirty="0" err="1"/>
              <a:t>vanaf</a:t>
            </a:r>
            <a:r>
              <a:rPr lang="en-NL" sz="2000" dirty="0"/>
              <a:t> </a:t>
            </a:r>
            <a:r>
              <a:rPr lang="en-NL" sz="2000" dirty="0" err="1"/>
              <a:t>volgende</a:t>
            </a:r>
            <a:r>
              <a:rPr lang="en-NL" sz="2000" dirty="0"/>
              <a:t> week, om de les wat op </a:t>
            </a:r>
            <a:r>
              <a:rPr lang="en-NL" sz="2000" dirty="0" err="1"/>
              <a:t>te</a:t>
            </a:r>
            <a:r>
              <a:rPr lang="en-NL" sz="2000" dirty="0"/>
              <a:t> </a:t>
            </a:r>
            <a:r>
              <a:rPr lang="en-NL" sz="2000" dirty="0" err="1"/>
              <a:t>breken</a:t>
            </a:r>
            <a:endParaRPr lang="en-NL" sz="2000" dirty="0"/>
          </a:p>
          <a:p>
            <a:endParaRPr lang="en-NL" sz="2000" dirty="0"/>
          </a:p>
          <a:p>
            <a:pPr marL="0" indent="0">
              <a:buNone/>
            </a:pPr>
            <a:r>
              <a:rPr lang="en-NL" sz="2000" dirty="0"/>
              <a:t>Micro </a:t>
            </a:r>
            <a:r>
              <a:rPr lang="en-NL" sz="2000" dirty="0" err="1"/>
              <a:t>excursie</a:t>
            </a:r>
            <a:r>
              <a:rPr lang="en-NL" sz="2000" dirty="0"/>
              <a:t> in/</a:t>
            </a:r>
            <a:r>
              <a:rPr lang="en-NL" sz="2000" dirty="0" err="1"/>
              <a:t>rondom</a:t>
            </a:r>
            <a:r>
              <a:rPr lang="en-NL" sz="2000" dirty="0"/>
              <a:t> of </a:t>
            </a:r>
            <a:r>
              <a:rPr lang="en-NL" sz="2000" dirty="0" err="1"/>
              <a:t>bovenop</a:t>
            </a:r>
            <a:r>
              <a:rPr lang="en-NL" sz="2000" dirty="0"/>
              <a:t> de school. Laat </a:t>
            </a:r>
            <a:r>
              <a:rPr lang="en-NL" sz="2000" dirty="0" err="1"/>
              <a:t>ons</a:t>
            </a:r>
            <a:r>
              <a:rPr lang="en-NL" sz="2000" dirty="0"/>
              <a:t> de school </a:t>
            </a:r>
            <a:r>
              <a:rPr lang="en-NL" sz="2000" dirty="0" err="1"/>
              <a:t>ontdekken</a:t>
            </a:r>
            <a:r>
              <a:rPr lang="en-NL" sz="2000" dirty="0"/>
              <a:t>, </a:t>
            </a:r>
            <a:r>
              <a:rPr lang="en-NL" sz="2000" dirty="0" err="1"/>
              <a:t>geef</a:t>
            </a:r>
            <a:r>
              <a:rPr lang="en-NL" sz="2000" dirty="0"/>
              <a:t> </a:t>
            </a:r>
            <a:r>
              <a:rPr lang="en-NL" sz="2000" dirty="0" err="1"/>
              <a:t>een</a:t>
            </a:r>
            <a:r>
              <a:rPr lang="en-NL" sz="2000" dirty="0"/>
              <a:t> micro </a:t>
            </a:r>
            <a:r>
              <a:rPr lang="en-NL" sz="2000" dirty="0" err="1"/>
              <a:t>excursie</a:t>
            </a:r>
            <a:r>
              <a:rPr lang="en-NL" sz="2000" dirty="0"/>
              <a:t> over </a:t>
            </a:r>
            <a:r>
              <a:rPr lang="en-NL" sz="2000" dirty="0" err="1"/>
              <a:t>een</a:t>
            </a:r>
            <a:r>
              <a:rPr lang="en-NL" sz="2000" dirty="0"/>
              <a:t> </a:t>
            </a:r>
            <a:r>
              <a:rPr lang="en-NL" sz="2000" dirty="0" err="1"/>
              <a:t>deel</a:t>
            </a:r>
            <a:r>
              <a:rPr lang="en-NL" sz="2000" dirty="0"/>
              <a:t> van de school. </a:t>
            </a:r>
          </a:p>
          <a:p>
            <a:endParaRPr lang="en-NL" sz="2000" dirty="0"/>
          </a:p>
          <a:p>
            <a:r>
              <a:rPr lang="en-NL" sz="2000" dirty="0" err="1"/>
              <a:t>Zijn</a:t>
            </a:r>
            <a:r>
              <a:rPr lang="en-NL" sz="2000" dirty="0"/>
              <a:t> er </a:t>
            </a:r>
            <a:r>
              <a:rPr lang="en-NL" sz="2000" dirty="0" err="1"/>
              <a:t>bij</a:t>
            </a:r>
            <a:r>
              <a:rPr lang="en-NL" sz="2000" dirty="0"/>
              <a:t> </a:t>
            </a:r>
            <a:r>
              <a:rPr lang="en-NL" sz="2000" dirty="0" err="1"/>
              <a:t>afdeling</a:t>
            </a:r>
            <a:r>
              <a:rPr lang="en-NL" sz="2000" dirty="0"/>
              <a:t> </a:t>
            </a:r>
            <a:r>
              <a:rPr lang="en-NL" sz="2000" dirty="0" err="1"/>
              <a:t>bloem</a:t>
            </a:r>
            <a:r>
              <a:rPr lang="en-NL" sz="2000" dirty="0"/>
              <a:t> </a:t>
            </a:r>
            <a:r>
              <a:rPr lang="en-NL" sz="2000" dirty="0" err="1"/>
              <a:t>een</a:t>
            </a:r>
            <a:r>
              <a:rPr lang="en-NL" sz="2000" dirty="0"/>
              <a:t> </a:t>
            </a:r>
            <a:r>
              <a:rPr lang="en-NL" sz="2000" dirty="0" err="1"/>
              <a:t>paar</a:t>
            </a:r>
            <a:r>
              <a:rPr lang="en-NL" sz="2000" dirty="0"/>
              <a:t> </a:t>
            </a:r>
            <a:r>
              <a:rPr lang="en-NL" sz="2000" dirty="0" err="1"/>
              <a:t>studenten</a:t>
            </a:r>
            <a:r>
              <a:rPr lang="en-NL" sz="2000" dirty="0"/>
              <a:t> die </a:t>
            </a:r>
            <a:r>
              <a:rPr lang="en-NL" sz="2000" dirty="0" err="1"/>
              <a:t>echte</a:t>
            </a:r>
            <a:r>
              <a:rPr lang="en-NL" sz="2000" dirty="0"/>
              <a:t> </a:t>
            </a:r>
            <a:r>
              <a:rPr lang="en-NL" sz="2000" dirty="0" err="1"/>
              <a:t>uitblinkers</a:t>
            </a:r>
            <a:r>
              <a:rPr lang="en-NL" sz="2000" dirty="0"/>
              <a:t> </a:t>
            </a:r>
            <a:r>
              <a:rPr lang="en-NL" sz="2000" dirty="0" err="1"/>
              <a:t>zijn</a:t>
            </a:r>
            <a:r>
              <a:rPr lang="en-NL" sz="2000" dirty="0"/>
              <a:t>? Neem </a:t>
            </a:r>
            <a:r>
              <a:rPr lang="en-NL" sz="2000" dirty="0" err="1"/>
              <a:t>ons</a:t>
            </a:r>
            <a:r>
              <a:rPr lang="en-NL" sz="2000" dirty="0"/>
              <a:t> mee op reis.</a:t>
            </a:r>
          </a:p>
          <a:p>
            <a:r>
              <a:rPr lang="en-NL" sz="2000" dirty="0" err="1"/>
              <a:t>Zijn</a:t>
            </a:r>
            <a:r>
              <a:rPr lang="en-NL" sz="2000" dirty="0"/>
              <a:t> de </a:t>
            </a:r>
            <a:r>
              <a:rPr lang="en-NL" sz="2000" dirty="0" err="1"/>
              <a:t>zonnepanelen</a:t>
            </a:r>
            <a:r>
              <a:rPr lang="en-NL" sz="2000" dirty="0"/>
              <a:t> op school hyper awesome </a:t>
            </a:r>
            <a:r>
              <a:rPr lang="en-NL" sz="2000" dirty="0" err="1"/>
              <a:t>en</a:t>
            </a:r>
            <a:r>
              <a:rPr lang="en-NL" sz="2000" dirty="0"/>
              <a:t> </a:t>
            </a:r>
            <a:r>
              <a:rPr lang="en-NL" sz="2000" dirty="0" err="1"/>
              <a:t>tof</a:t>
            </a:r>
            <a:r>
              <a:rPr lang="en-NL" sz="2000" dirty="0"/>
              <a:t>? Neem </a:t>
            </a:r>
            <a:r>
              <a:rPr lang="en-NL" sz="2000" dirty="0" err="1"/>
              <a:t>ons</a:t>
            </a:r>
            <a:r>
              <a:rPr lang="en-NL" sz="2000" dirty="0"/>
              <a:t> mee op reis.</a:t>
            </a:r>
          </a:p>
          <a:p>
            <a:r>
              <a:rPr lang="en-NL" sz="2000" dirty="0" err="1"/>
              <a:t>Zijn</a:t>
            </a:r>
            <a:r>
              <a:rPr lang="en-NL" sz="2000" dirty="0"/>
              <a:t> de verse </a:t>
            </a:r>
            <a:r>
              <a:rPr lang="en-NL" sz="2000" dirty="0" err="1"/>
              <a:t>wafels</a:t>
            </a:r>
            <a:r>
              <a:rPr lang="en-NL" sz="2000" dirty="0"/>
              <a:t> van Petra </a:t>
            </a:r>
            <a:r>
              <a:rPr lang="en-NL" sz="2000" dirty="0" err="1"/>
              <a:t>echt</a:t>
            </a:r>
            <a:r>
              <a:rPr lang="en-NL" sz="2000" dirty="0"/>
              <a:t> </a:t>
            </a:r>
            <a:r>
              <a:rPr lang="en-NL" sz="2000" dirty="0" err="1"/>
              <a:t>helemaal</a:t>
            </a:r>
            <a:r>
              <a:rPr lang="en-NL" sz="2000" dirty="0"/>
              <a:t> de shit? Neem </a:t>
            </a:r>
            <a:r>
              <a:rPr lang="en-NL" sz="2000" dirty="0" err="1"/>
              <a:t>ons</a:t>
            </a:r>
            <a:r>
              <a:rPr lang="en-NL" sz="2000" dirty="0"/>
              <a:t> mee op reis. </a:t>
            </a:r>
          </a:p>
          <a:p>
            <a:r>
              <a:rPr lang="en-NL" sz="2000" dirty="0"/>
              <a:t>Is er </a:t>
            </a:r>
            <a:r>
              <a:rPr lang="en-NL" sz="2000" dirty="0" err="1"/>
              <a:t>echt</a:t>
            </a:r>
            <a:r>
              <a:rPr lang="en-NL" sz="2000" dirty="0"/>
              <a:t> </a:t>
            </a:r>
            <a:r>
              <a:rPr lang="en-NL" sz="2000" dirty="0" err="1"/>
              <a:t>een</a:t>
            </a:r>
            <a:r>
              <a:rPr lang="en-NL" sz="2000" dirty="0"/>
              <a:t> hele </a:t>
            </a:r>
            <a:r>
              <a:rPr lang="en-NL" sz="2000" dirty="0" err="1"/>
              <a:t>fijne</a:t>
            </a:r>
            <a:r>
              <a:rPr lang="en-NL" sz="2000" dirty="0"/>
              <a:t> </a:t>
            </a:r>
            <a:r>
              <a:rPr lang="en-NL" sz="2000" dirty="0" err="1"/>
              <a:t>plek</a:t>
            </a:r>
            <a:r>
              <a:rPr lang="en-NL" sz="2000" dirty="0"/>
              <a:t> om </a:t>
            </a:r>
            <a:r>
              <a:rPr lang="en-NL" sz="2000" dirty="0" err="1"/>
              <a:t>te</a:t>
            </a:r>
            <a:r>
              <a:rPr lang="en-NL" sz="2000" dirty="0"/>
              <a:t> </a:t>
            </a:r>
            <a:r>
              <a:rPr lang="en-NL" sz="2000" dirty="0" err="1"/>
              <a:t>chillen</a:t>
            </a:r>
            <a:r>
              <a:rPr lang="en-NL" sz="2000" dirty="0"/>
              <a:t> in de HAS </a:t>
            </a:r>
            <a:r>
              <a:rPr lang="en-NL" sz="2000" dirty="0" err="1"/>
              <a:t>tuinen</a:t>
            </a:r>
            <a:r>
              <a:rPr lang="en-NL" sz="2000" dirty="0"/>
              <a:t>? Neem </a:t>
            </a:r>
            <a:r>
              <a:rPr lang="en-NL" sz="2000" dirty="0" err="1"/>
              <a:t>ons</a:t>
            </a:r>
            <a:r>
              <a:rPr lang="en-NL" sz="2000" dirty="0"/>
              <a:t> mee op reis. </a:t>
            </a:r>
          </a:p>
          <a:p>
            <a:endParaRPr lang="en-NL" sz="2000" dirty="0"/>
          </a:p>
          <a:p>
            <a:pPr marL="0" indent="0">
              <a:buNone/>
            </a:pPr>
            <a:r>
              <a:rPr lang="en-NL" sz="2000" dirty="0" err="1"/>
              <a:t>Geef</a:t>
            </a:r>
            <a:r>
              <a:rPr lang="en-NL" sz="2000" dirty="0"/>
              <a:t> </a:t>
            </a:r>
            <a:r>
              <a:rPr lang="en-NL" sz="2000" dirty="0" err="1"/>
              <a:t>een</a:t>
            </a:r>
            <a:r>
              <a:rPr lang="en-NL" sz="2000" dirty="0"/>
              <a:t> micro </a:t>
            </a:r>
            <a:r>
              <a:rPr lang="en-NL" sz="2000" dirty="0" err="1"/>
              <a:t>excursie</a:t>
            </a:r>
            <a:r>
              <a:rPr lang="en-NL" sz="2000" dirty="0"/>
              <a:t> over </a:t>
            </a:r>
            <a:r>
              <a:rPr lang="en-NL" sz="2000" dirty="0" err="1"/>
              <a:t>een</a:t>
            </a:r>
            <a:r>
              <a:rPr lang="en-NL" sz="2000" dirty="0"/>
              <a:t> </a:t>
            </a:r>
            <a:r>
              <a:rPr lang="en-NL" sz="2000" dirty="0" err="1"/>
              <a:t>onderwerp</a:t>
            </a:r>
            <a:r>
              <a:rPr lang="en-NL" sz="2000" dirty="0"/>
              <a:t> </a:t>
            </a:r>
            <a:r>
              <a:rPr lang="en-NL" sz="2000" dirty="0" err="1"/>
              <a:t>naar</a:t>
            </a:r>
            <a:r>
              <a:rPr lang="en-NL" sz="2000" dirty="0"/>
              <a:t> </a:t>
            </a:r>
            <a:r>
              <a:rPr lang="en-NL" sz="2000" dirty="0" err="1"/>
              <a:t>keuze</a:t>
            </a:r>
            <a:r>
              <a:rPr lang="en-NL" sz="2000" dirty="0"/>
              <a:t>, </a:t>
            </a:r>
            <a:r>
              <a:rPr lang="en-NL" sz="2000" dirty="0" err="1"/>
              <a:t>en</a:t>
            </a:r>
            <a:r>
              <a:rPr lang="en-NL" sz="2000" dirty="0"/>
              <a:t> </a:t>
            </a:r>
            <a:r>
              <a:rPr lang="en-NL" sz="2000" dirty="0" err="1"/>
              <a:t>presenteer</a:t>
            </a:r>
            <a:r>
              <a:rPr lang="en-NL" sz="2000" dirty="0"/>
              <a:t> </a:t>
            </a:r>
            <a:r>
              <a:rPr lang="en-NL" sz="2000" dirty="0" err="1"/>
              <a:t>aan</a:t>
            </a:r>
            <a:r>
              <a:rPr lang="en-NL" sz="2000" dirty="0"/>
              <a:t> de </a:t>
            </a:r>
            <a:r>
              <a:rPr lang="en-NL" sz="2000" dirty="0" err="1"/>
              <a:t>klas</a:t>
            </a:r>
            <a:r>
              <a:rPr lang="en-NL" sz="2000" dirty="0"/>
              <a:t> je </a:t>
            </a:r>
            <a:r>
              <a:rPr lang="en-NL" sz="2000" dirty="0" err="1"/>
              <a:t>bevindingen</a:t>
            </a:r>
            <a:r>
              <a:rPr lang="en-NL" sz="2000" dirty="0"/>
              <a:t>. </a:t>
            </a:r>
            <a:br>
              <a:rPr lang="en-NL" sz="2000" dirty="0"/>
            </a:br>
            <a:r>
              <a:rPr lang="en-NL" sz="2000" dirty="0" err="1"/>
              <a:t>Onderwerp</a:t>
            </a:r>
            <a:r>
              <a:rPr lang="en-NL" sz="2000" dirty="0"/>
              <a:t> is </a:t>
            </a:r>
            <a:r>
              <a:rPr lang="en-NL" sz="2000" dirty="0" err="1"/>
              <a:t>onbelangrijk</a:t>
            </a:r>
            <a:r>
              <a:rPr lang="en-NL" sz="2000" dirty="0"/>
              <a:t>, het </a:t>
            </a:r>
            <a:r>
              <a:rPr lang="en-NL" sz="2000" dirty="0" err="1"/>
              <a:t>presenteren</a:t>
            </a:r>
            <a:r>
              <a:rPr lang="en-NL" sz="2000" dirty="0"/>
              <a:t> </a:t>
            </a:r>
            <a:r>
              <a:rPr lang="en-NL" sz="2000" dirty="0" err="1"/>
              <a:t>wel</a:t>
            </a:r>
            <a:r>
              <a:rPr lang="en-NL" sz="2000" dirty="0"/>
              <a:t>! </a:t>
            </a:r>
            <a:br>
              <a:rPr lang="en-NL" sz="2000" dirty="0"/>
            </a:br>
            <a:br>
              <a:rPr lang="en-NL" sz="2000" dirty="0"/>
            </a:br>
            <a:br>
              <a:rPr lang="en-NL" sz="2000" dirty="0"/>
            </a:br>
            <a:br>
              <a:rPr lang="en-NL" sz="2000" dirty="0"/>
            </a:br>
            <a:endParaRPr lang="en-NL" sz="2000" dirty="0"/>
          </a:p>
        </p:txBody>
      </p:sp>
      <p:sp>
        <p:nvSpPr>
          <p:cNvPr id="4" name="Date Placeholder 3">
            <a:extLst>
              <a:ext uri="{FF2B5EF4-FFF2-40B4-BE49-F238E27FC236}">
                <a16:creationId xmlns:a16="http://schemas.microsoft.com/office/drawing/2014/main" id="{C976C162-FA9C-4D7C-A962-F29933F158F4}"/>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6" name="Tekstvak 5">
            <a:extLst>
              <a:ext uri="{FF2B5EF4-FFF2-40B4-BE49-F238E27FC236}">
                <a16:creationId xmlns:a16="http://schemas.microsoft.com/office/drawing/2014/main" id="{CB2F788F-1ABE-4A64-AC44-2004CAEA4639}"/>
              </a:ext>
            </a:extLst>
          </p:cNvPr>
          <p:cNvSpPr txBox="1"/>
          <p:nvPr/>
        </p:nvSpPr>
        <p:spPr>
          <a:xfrm>
            <a:off x="2626759" y="4773443"/>
            <a:ext cx="9565241" cy="523220"/>
          </a:xfrm>
          <a:prstGeom prst="rect">
            <a:avLst/>
          </a:prstGeom>
          <a:noFill/>
        </p:spPr>
        <p:txBody>
          <a:bodyPr wrap="square" rtlCol="0">
            <a:spAutoFit/>
          </a:bodyPr>
          <a:lstStyle/>
          <a:p>
            <a:r>
              <a:rPr lang="en-NL" sz="2800" dirty="0" err="1">
                <a:solidFill>
                  <a:srgbClr val="969696"/>
                </a:solidFill>
              </a:rPr>
              <a:t>Ik</a:t>
            </a:r>
            <a:r>
              <a:rPr lang="en-NL" sz="2800" dirty="0">
                <a:solidFill>
                  <a:srgbClr val="969696"/>
                </a:solidFill>
              </a:rPr>
              <a:t> </a:t>
            </a:r>
            <a:r>
              <a:rPr lang="en-NL" sz="2800" dirty="0" err="1">
                <a:solidFill>
                  <a:srgbClr val="969696"/>
                </a:solidFill>
              </a:rPr>
              <a:t>zal</a:t>
            </a:r>
            <a:r>
              <a:rPr lang="en-NL" sz="2800" dirty="0">
                <a:solidFill>
                  <a:srgbClr val="969696"/>
                </a:solidFill>
              </a:rPr>
              <a:t> </a:t>
            </a:r>
            <a:r>
              <a:rPr lang="en-NL" sz="2800" dirty="0" err="1">
                <a:solidFill>
                  <a:srgbClr val="969696"/>
                </a:solidFill>
              </a:rPr>
              <a:t>relatief</a:t>
            </a:r>
            <a:r>
              <a:rPr lang="en-NL" sz="2800" dirty="0">
                <a:solidFill>
                  <a:srgbClr val="969696"/>
                </a:solidFill>
              </a:rPr>
              <a:t> </a:t>
            </a:r>
            <a:r>
              <a:rPr lang="en-NL" sz="2800" dirty="0" err="1">
                <a:solidFill>
                  <a:srgbClr val="969696"/>
                </a:solidFill>
              </a:rPr>
              <a:t>streng</a:t>
            </a:r>
            <a:r>
              <a:rPr lang="en-NL" sz="2800" dirty="0">
                <a:solidFill>
                  <a:srgbClr val="969696"/>
                </a:solidFill>
              </a:rPr>
              <a:t> </a:t>
            </a:r>
            <a:r>
              <a:rPr lang="en-NL" sz="2800" dirty="0" err="1">
                <a:solidFill>
                  <a:srgbClr val="969696"/>
                </a:solidFill>
              </a:rPr>
              <a:t>zijn</a:t>
            </a:r>
            <a:r>
              <a:rPr lang="en-NL" sz="2800" dirty="0">
                <a:solidFill>
                  <a:srgbClr val="969696"/>
                </a:solidFill>
              </a:rPr>
              <a:t> op je </a:t>
            </a:r>
            <a:r>
              <a:rPr lang="en-NL" sz="2800" dirty="0" err="1">
                <a:solidFill>
                  <a:srgbClr val="969696"/>
                </a:solidFill>
              </a:rPr>
              <a:t>presentatie</a:t>
            </a:r>
            <a:r>
              <a:rPr lang="en-NL" sz="2800" dirty="0">
                <a:solidFill>
                  <a:srgbClr val="969696"/>
                </a:solidFill>
              </a:rPr>
              <a:t> </a:t>
            </a:r>
            <a:r>
              <a:rPr lang="en-NL" sz="2800" dirty="0" err="1">
                <a:solidFill>
                  <a:srgbClr val="969696"/>
                </a:solidFill>
              </a:rPr>
              <a:t>vaardigheden</a:t>
            </a:r>
            <a:r>
              <a:rPr lang="en-NL" sz="2800" dirty="0">
                <a:solidFill>
                  <a:srgbClr val="969696"/>
                </a:solidFill>
              </a:rPr>
              <a:t> :D</a:t>
            </a:r>
            <a:endParaRPr lang="nl-NL" sz="2800" dirty="0"/>
          </a:p>
        </p:txBody>
      </p:sp>
    </p:spTree>
    <p:extLst>
      <p:ext uri="{BB962C8B-B14F-4D97-AF65-F5344CB8AC3E}">
        <p14:creationId xmlns:p14="http://schemas.microsoft.com/office/powerpoint/2010/main" val="32299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234BB-A5F1-4D70-84EC-49B0013C3F06}"/>
              </a:ext>
            </a:extLst>
          </p:cNvPr>
          <p:cNvSpPr>
            <a:spLocks noGrp="1"/>
          </p:cNvSpPr>
          <p:nvPr>
            <p:ph type="title"/>
          </p:nvPr>
        </p:nvSpPr>
        <p:spPr/>
        <p:txBody>
          <a:bodyPr/>
          <a:lstStyle/>
          <a:p>
            <a:r>
              <a:rPr lang="nl-NL" dirty="0"/>
              <a:t>Trede 5 bodemonderzoek </a:t>
            </a:r>
          </a:p>
        </p:txBody>
      </p:sp>
      <p:sp>
        <p:nvSpPr>
          <p:cNvPr id="3" name="Tijdelijke aanduiding voor inhoud 2">
            <a:extLst>
              <a:ext uri="{FF2B5EF4-FFF2-40B4-BE49-F238E27FC236}">
                <a16:creationId xmlns:a16="http://schemas.microsoft.com/office/drawing/2014/main" id="{61F17B58-03AD-45CE-B0EA-DA2B89DAC0F6}"/>
              </a:ext>
            </a:extLst>
          </p:cNvPr>
          <p:cNvSpPr>
            <a:spLocks noGrp="1"/>
          </p:cNvSpPr>
          <p:nvPr>
            <p:ph idx="1"/>
          </p:nvPr>
        </p:nvSpPr>
        <p:spPr/>
        <p:txBody>
          <a:bodyPr/>
          <a:lstStyle/>
          <a:p>
            <a:pPr marL="0" indent="0">
              <a:buNone/>
            </a:pPr>
            <a:r>
              <a:rPr lang="nl-NL" sz="2800" dirty="0"/>
              <a:t>Uitvoeren van </a:t>
            </a:r>
            <a:br>
              <a:rPr lang="nl-NL" sz="2800" dirty="0"/>
            </a:br>
            <a:br>
              <a:rPr lang="nl-NL" sz="2800" dirty="0"/>
            </a:br>
            <a:r>
              <a:rPr lang="nl-NL" sz="2800" dirty="0"/>
              <a:t>NEN 5725 Vooronderzoek</a:t>
            </a:r>
          </a:p>
          <a:p>
            <a:pPr marL="0" indent="0">
              <a:buNone/>
            </a:pPr>
            <a:r>
              <a:rPr lang="nl-NL" sz="2800" dirty="0"/>
              <a:t>NEN 5740 Verkennend Bodemonderzoek</a:t>
            </a:r>
            <a:br>
              <a:rPr lang="nl-NL" dirty="0"/>
            </a:br>
            <a:br>
              <a:rPr lang="nl-NL" dirty="0"/>
            </a:b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F9678963-57A5-4D60-835A-B833CA7CDC5C}"/>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43A71634-705A-4B8E-989F-472E67089918}"/>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423815D-AB8A-4D05-B527-93D8FE151813}"/>
              </a:ext>
            </a:extLst>
          </p:cNvPr>
          <p:cNvSpPr>
            <a:spLocks noGrp="1"/>
          </p:cNvSpPr>
          <p:nvPr>
            <p:ph type="sldNum" sz="quarter" idx="12"/>
          </p:nvPr>
        </p:nvSpPr>
        <p:spPr/>
        <p:txBody>
          <a:bodyPr/>
          <a:lstStyle/>
          <a:p>
            <a:fld id="{45B76B8B-DE07-48A4-9913-B57A52F2F853}" type="slidenum">
              <a:rPr lang="nl-NL" noProof="0" smtClean="0"/>
              <a:t>29</a:t>
            </a:fld>
            <a:endParaRPr lang="nl-NL" noProof="0"/>
          </a:p>
        </p:txBody>
      </p:sp>
      <p:sp>
        <p:nvSpPr>
          <p:cNvPr id="7" name="Titel 1">
            <a:extLst>
              <a:ext uri="{FF2B5EF4-FFF2-40B4-BE49-F238E27FC236}">
                <a16:creationId xmlns:a16="http://schemas.microsoft.com/office/drawing/2014/main" id="{CEB022B6-2476-4F79-B566-7DD04B69389E}"/>
              </a:ext>
            </a:extLst>
          </p:cNvPr>
          <p:cNvSpPr txBox="1">
            <a:spLocks/>
          </p:cNvSpPr>
          <p:nvPr/>
        </p:nvSpPr>
        <p:spPr>
          <a:xfrm>
            <a:off x="4105276" y="3352799"/>
            <a:ext cx="6540954" cy="2090057"/>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200" dirty="0"/>
              <a:t>Niet op eigen gebied</a:t>
            </a:r>
            <a:br>
              <a:rPr lang="nl-NL" sz="3200" dirty="0"/>
            </a:br>
            <a:r>
              <a:rPr lang="nl-NL" sz="3200" dirty="0"/>
              <a:t>Wel met meer man samen </a:t>
            </a:r>
          </a:p>
        </p:txBody>
      </p:sp>
    </p:spTree>
    <p:extLst>
      <p:ext uri="{BB962C8B-B14F-4D97-AF65-F5344CB8AC3E}">
        <p14:creationId xmlns:p14="http://schemas.microsoft.com/office/powerpoint/2010/main" val="405809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err="1"/>
              <a:t>Trede</a:t>
            </a:r>
            <a:r>
              <a:rPr lang="en-NL" dirty="0"/>
              <a:t> 3 </a:t>
            </a:r>
            <a:r>
              <a:rPr lang="en-NL" dirty="0" err="1"/>
              <a:t>landschap</a:t>
            </a:r>
            <a:r>
              <a:rPr lang="en-NL" dirty="0"/>
              <a:t> </a:t>
            </a:r>
            <a:r>
              <a:rPr lang="en-NL" dirty="0" err="1"/>
              <a:t>onderzoek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877064"/>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dirty="0" err="1">
                <a:latin typeface="+mn-lt"/>
              </a:rPr>
              <a:t>Deel</a:t>
            </a:r>
            <a:r>
              <a:rPr lang="en-NL" sz="3200" dirty="0">
                <a:latin typeface="+mn-lt"/>
              </a:rPr>
              <a:t> A – De </a:t>
            </a:r>
            <a:r>
              <a:rPr lang="en-NL" sz="3200" dirty="0" err="1">
                <a:latin typeface="+mn-lt"/>
              </a:rPr>
              <a:t>inleiding</a:t>
            </a:r>
            <a:endParaRPr lang="en-NL" sz="3200" dirty="0">
              <a:latin typeface="+mn-lt"/>
            </a:endParaRPr>
          </a:p>
          <a:p>
            <a:r>
              <a:rPr lang="en-NL" sz="3200" b="0" dirty="0">
                <a:latin typeface="+mn-lt"/>
              </a:rPr>
              <a:t>In de </a:t>
            </a:r>
            <a:r>
              <a:rPr lang="en-NL" sz="3200" b="0" dirty="0" err="1">
                <a:latin typeface="+mn-lt"/>
              </a:rPr>
              <a:t>inleiding</a:t>
            </a:r>
            <a:r>
              <a:rPr lang="en-NL" sz="3200" b="0" dirty="0">
                <a:latin typeface="+mn-lt"/>
              </a:rPr>
              <a:t> van je </a:t>
            </a:r>
            <a:r>
              <a:rPr lang="en-NL" sz="3200" b="0" dirty="0" err="1">
                <a:latin typeface="+mn-lt"/>
              </a:rPr>
              <a:t>landschapsonderzoek</a:t>
            </a:r>
            <a:r>
              <a:rPr lang="en-NL" sz="3200" b="0" dirty="0">
                <a:latin typeface="+mn-lt"/>
              </a:rPr>
              <a:t> </a:t>
            </a:r>
            <a:r>
              <a:rPr lang="en-NL" sz="3200" b="0" dirty="0" err="1">
                <a:latin typeface="+mn-lt"/>
              </a:rPr>
              <a:t>geef</a:t>
            </a:r>
            <a:r>
              <a:rPr lang="en-NL" sz="3200" b="0" dirty="0">
                <a:latin typeface="+mn-lt"/>
              </a:rPr>
              <a:t> je de </a:t>
            </a:r>
          </a:p>
          <a:p>
            <a:r>
              <a:rPr lang="en-NL" sz="3200" b="0" dirty="0" err="1">
                <a:latin typeface="+mn-lt"/>
              </a:rPr>
              <a:t>volgende</a:t>
            </a:r>
            <a:r>
              <a:rPr lang="en-NL" sz="3200" b="0" dirty="0">
                <a:latin typeface="+mn-lt"/>
              </a:rPr>
              <a:t> </a:t>
            </a:r>
            <a:r>
              <a:rPr lang="en-NL" sz="3200" b="0" dirty="0" err="1">
                <a:latin typeface="+mn-lt"/>
              </a:rPr>
              <a:t>zaken</a:t>
            </a:r>
            <a:r>
              <a:rPr lang="en-NL" sz="3200" b="0" dirty="0">
                <a:latin typeface="+mn-lt"/>
              </a:rPr>
              <a:t> </a:t>
            </a:r>
            <a:r>
              <a:rPr lang="en-NL" sz="3200" b="0" dirty="0" err="1">
                <a:latin typeface="+mn-lt"/>
              </a:rPr>
              <a:t>aan</a:t>
            </a:r>
            <a:r>
              <a:rPr lang="en-NL" sz="3200" b="0" dirty="0">
                <a:latin typeface="+mn-lt"/>
              </a:rPr>
              <a:t>: </a:t>
            </a:r>
            <a:br>
              <a:rPr lang="en-NL" sz="3200" b="0" dirty="0">
                <a:latin typeface="+mn-lt"/>
              </a:rPr>
            </a:br>
            <a:br>
              <a:rPr lang="en-NL" sz="3200" b="0" dirty="0">
                <a:latin typeface="+mn-lt"/>
              </a:rPr>
            </a:br>
            <a:r>
              <a:rPr lang="en-NL" sz="3200" b="0" dirty="0">
                <a:latin typeface="+mn-lt"/>
              </a:rPr>
              <a:t>Welk </a:t>
            </a:r>
            <a:r>
              <a:rPr lang="en-NL" sz="3200" b="0" dirty="0" err="1">
                <a:latin typeface="+mn-lt"/>
              </a:rPr>
              <a:t>gebied</a:t>
            </a:r>
            <a:r>
              <a:rPr lang="en-NL" sz="3200" b="0" dirty="0">
                <a:latin typeface="+mn-lt"/>
              </a:rPr>
              <a:t> ga je </a:t>
            </a:r>
            <a:r>
              <a:rPr lang="en-NL" sz="3200" b="0" dirty="0" err="1">
                <a:latin typeface="+mn-lt"/>
              </a:rPr>
              <a:t>beschrijven</a:t>
            </a:r>
            <a:r>
              <a:rPr lang="en-NL" sz="3200" b="0" dirty="0">
                <a:latin typeface="+mn-lt"/>
              </a:rPr>
              <a:t> </a:t>
            </a:r>
            <a:r>
              <a:rPr lang="en-NL" sz="3200" b="0" dirty="0" err="1">
                <a:latin typeface="+mn-lt"/>
              </a:rPr>
              <a:t>en</a:t>
            </a:r>
            <a:r>
              <a:rPr lang="en-NL" sz="3200" b="0" dirty="0">
                <a:latin typeface="+mn-lt"/>
              </a:rPr>
              <a:t> </a:t>
            </a:r>
            <a:r>
              <a:rPr lang="en-NL" sz="3200" b="0" dirty="0" err="1">
                <a:latin typeface="+mn-lt"/>
              </a:rPr>
              <a:t>waarom</a:t>
            </a:r>
            <a:br>
              <a:rPr lang="en-NL" sz="3200" b="0" dirty="0">
                <a:latin typeface="+mn-lt"/>
              </a:rPr>
            </a:br>
            <a:r>
              <a:rPr lang="en-NL" sz="3200" b="0" dirty="0" err="1">
                <a:latin typeface="+mn-lt"/>
              </a:rPr>
              <a:t>Topografische</a:t>
            </a:r>
            <a:r>
              <a:rPr lang="en-NL" sz="3200" b="0" dirty="0">
                <a:latin typeface="+mn-lt"/>
              </a:rPr>
              <a:t> </a:t>
            </a:r>
            <a:r>
              <a:rPr lang="en-NL" sz="3200" b="0" dirty="0" err="1">
                <a:latin typeface="+mn-lt"/>
              </a:rPr>
              <a:t>gegevens</a:t>
            </a:r>
            <a:r>
              <a:rPr lang="en-NL" sz="3200" b="0" dirty="0">
                <a:latin typeface="+mn-lt"/>
              </a:rPr>
              <a:t>: Hoe </a:t>
            </a:r>
            <a:r>
              <a:rPr lang="en-NL" sz="3200" b="0" dirty="0" err="1">
                <a:latin typeface="+mn-lt"/>
              </a:rPr>
              <a:t>groot</a:t>
            </a:r>
            <a:r>
              <a:rPr lang="en-NL" sz="3200" b="0" dirty="0">
                <a:latin typeface="+mn-lt"/>
              </a:rPr>
              <a:t> is de </a:t>
            </a:r>
            <a:r>
              <a:rPr lang="en-NL" sz="3200" b="0" dirty="0" err="1">
                <a:latin typeface="+mn-lt"/>
              </a:rPr>
              <a:t>omgvang</a:t>
            </a:r>
            <a:r>
              <a:rPr lang="en-NL" sz="3200" b="0" dirty="0">
                <a:latin typeface="+mn-lt"/>
              </a:rPr>
              <a:t> </a:t>
            </a:r>
            <a:r>
              <a:rPr lang="en-NL" sz="3200" b="0" dirty="0" err="1">
                <a:latin typeface="+mn-lt"/>
              </a:rPr>
              <a:t>waar</a:t>
            </a:r>
            <a:r>
              <a:rPr lang="en-NL" sz="3200" b="0" dirty="0">
                <a:latin typeface="+mn-lt"/>
              </a:rPr>
              <a:t> is het </a:t>
            </a:r>
            <a:r>
              <a:rPr lang="en-NL" sz="3200" b="0" dirty="0" err="1">
                <a:latin typeface="+mn-lt"/>
              </a:rPr>
              <a:t>gelegen</a:t>
            </a:r>
            <a:r>
              <a:rPr lang="en-NL" sz="3200" b="0" dirty="0">
                <a:latin typeface="+mn-lt"/>
              </a:rPr>
              <a:t>, op </a:t>
            </a:r>
            <a:r>
              <a:rPr lang="en-NL" sz="3200" b="0" dirty="0" err="1">
                <a:latin typeface="+mn-lt"/>
              </a:rPr>
              <a:t>kaart</a:t>
            </a:r>
            <a:r>
              <a:rPr lang="en-NL" sz="3200" b="0" dirty="0">
                <a:latin typeface="+mn-lt"/>
              </a:rPr>
              <a:t>? Wat is de </a:t>
            </a:r>
            <a:r>
              <a:rPr lang="en-NL" sz="3200" b="0" dirty="0" err="1">
                <a:latin typeface="+mn-lt"/>
              </a:rPr>
              <a:t>begrenzing</a:t>
            </a:r>
            <a:r>
              <a:rPr lang="en-NL" sz="3200" b="0" dirty="0">
                <a:latin typeface="+mn-lt"/>
              </a:rPr>
              <a:t>, op </a:t>
            </a:r>
            <a:r>
              <a:rPr lang="en-NL" sz="3200" b="0" dirty="0" err="1">
                <a:latin typeface="+mn-lt"/>
              </a:rPr>
              <a:t>kaart</a:t>
            </a:r>
            <a:r>
              <a:rPr lang="en-NL" sz="3200" b="0" dirty="0">
                <a:latin typeface="+mn-lt"/>
              </a:rPr>
              <a:t>.</a:t>
            </a:r>
          </a:p>
          <a:p>
            <a:r>
              <a:rPr lang="en-NL" sz="3200" b="0" dirty="0">
                <a:latin typeface="+mn-lt"/>
              </a:rPr>
              <a:t>Wat </a:t>
            </a:r>
            <a:r>
              <a:rPr lang="en-NL" sz="3200" b="0" dirty="0" err="1">
                <a:latin typeface="+mn-lt"/>
              </a:rPr>
              <a:t>zijn</a:t>
            </a:r>
            <a:r>
              <a:rPr lang="en-NL" sz="3200" b="0" dirty="0">
                <a:latin typeface="+mn-lt"/>
              </a:rPr>
              <a:t> de </a:t>
            </a:r>
            <a:r>
              <a:rPr lang="en-NL" sz="3200" b="0" dirty="0" err="1">
                <a:latin typeface="+mn-lt"/>
              </a:rPr>
              <a:t>belangrijkste</a:t>
            </a:r>
            <a:r>
              <a:rPr lang="en-NL" sz="3200" b="0" dirty="0">
                <a:latin typeface="+mn-lt"/>
              </a:rPr>
              <a:t> </a:t>
            </a:r>
            <a:r>
              <a:rPr lang="en-NL" sz="3200" b="0" dirty="0" err="1">
                <a:latin typeface="+mn-lt"/>
              </a:rPr>
              <a:t>biotopen</a:t>
            </a:r>
            <a:r>
              <a:rPr lang="en-NL" sz="3200" b="0" dirty="0">
                <a:latin typeface="+mn-lt"/>
              </a:rPr>
              <a:t> (</a:t>
            </a:r>
            <a:r>
              <a:rPr lang="en-NL" sz="3200" b="0" dirty="0" err="1">
                <a:latin typeface="+mn-lt"/>
              </a:rPr>
              <a:t>eventueel</a:t>
            </a:r>
            <a:r>
              <a:rPr lang="en-NL" sz="3200" b="0" dirty="0">
                <a:latin typeface="+mn-lt"/>
              </a:rPr>
              <a:t> op </a:t>
            </a:r>
            <a:r>
              <a:rPr lang="en-NL" sz="3200" b="0" dirty="0" err="1">
                <a:latin typeface="+mn-lt"/>
              </a:rPr>
              <a:t>kaart</a:t>
            </a:r>
            <a:r>
              <a:rPr lang="en-NL" sz="3200" b="0" dirty="0">
                <a:latin typeface="+mn-lt"/>
              </a:rPr>
              <a:t>)</a:t>
            </a:r>
          </a:p>
          <a:p>
            <a:r>
              <a:rPr lang="en-NL" sz="3200" b="0" dirty="0">
                <a:latin typeface="+mn-lt"/>
              </a:rPr>
              <a:t> </a:t>
            </a:r>
            <a:endParaRPr lang="nl-NL" sz="3200" b="0" dirty="0">
              <a:latin typeface="+mn-lt"/>
            </a:endParaRPr>
          </a:p>
        </p:txBody>
      </p:sp>
      <p:sp>
        <p:nvSpPr>
          <p:cNvPr id="5" name="Ondertitel 2">
            <a:extLst>
              <a:ext uri="{FF2B5EF4-FFF2-40B4-BE49-F238E27FC236}">
                <a16:creationId xmlns:a16="http://schemas.microsoft.com/office/drawing/2014/main" id="{AEC201C4-80AF-410D-9722-DA8B631DE67C}"/>
              </a:ext>
            </a:extLst>
          </p:cNvPr>
          <p:cNvSpPr txBox="1">
            <a:spLocks/>
          </p:cNvSpPr>
          <p:nvPr/>
        </p:nvSpPr>
        <p:spPr>
          <a:xfrm>
            <a:off x="6711791" y="4356951"/>
            <a:ext cx="5225514"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dirty="0">
                <a:solidFill>
                  <a:schemeClr val="accent3">
                    <a:lumMod val="60000"/>
                    <a:lumOff val="40000"/>
                  </a:schemeClr>
                </a:solidFill>
              </a:rPr>
              <a:t>KLINKT ALSOF QGIS WEDEROM EEN DING IS! </a:t>
            </a:r>
            <a:endParaRPr lang="nl-NL" dirty="0">
              <a:solidFill>
                <a:schemeClr val="accent3">
                  <a:lumMod val="60000"/>
                  <a:lumOff val="40000"/>
                </a:schemeClr>
              </a:solidFill>
            </a:endParaRPr>
          </a:p>
        </p:txBody>
      </p:sp>
    </p:spTree>
    <p:extLst>
      <p:ext uri="{BB962C8B-B14F-4D97-AF65-F5344CB8AC3E}">
        <p14:creationId xmlns:p14="http://schemas.microsoft.com/office/powerpoint/2010/main" val="310936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65B3C-CD32-46B6-A623-961BD61B139D}"/>
              </a:ext>
            </a:extLst>
          </p:cNvPr>
          <p:cNvSpPr>
            <a:spLocks noGrp="1"/>
          </p:cNvSpPr>
          <p:nvPr>
            <p:ph type="title"/>
          </p:nvPr>
        </p:nvSpPr>
        <p:spPr/>
        <p:txBody>
          <a:bodyPr/>
          <a:lstStyle/>
          <a:p>
            <a:r>
              <a:rPr lang="nl-NL" dirty="0"/>
              <a:t>Uitvoeren NEN 5725</a:t>
            </a:r>
          </a:p>
        </p:txBody>
      </p:sp>
      <p:sp>
        <p:nvSpPr>
          <p:cNvPr id="3" name="Tijdelijke aanduiding voor inhoud 2">
            <a:extLst>
              <a:ext uri="{FF2B5EF4-FFF2-40B4-BE49-F238E27FC236}">
                <a16:creationId xmlns:a16="http://schemas.microsoft.com/office/drawing/2014/main" id="{3D2DDD78-FB20-47E3-B7F0-A0C919C09620}"/>
              </a:ext>
            </a:extLst>
          </p:cNvPr>
          <p:cNvSpPr>
            <a:spLocks noGrp="1"/>
          </p:cNvSpPr>
          <p:nvPr>
            <p:ph idx="1"/>
          </p:nvPr>
        </p:nvSpPr>
        <p:spPr/>
        <p:txBody>
          <a:bodyPr/>
          <a:lstStyle/>
          <a:p>
            <a:pPr marL="0" indent="0">
              <a:buNone/>
            </a:pPr>
            <a:r>
              <a:rPr lang="nl-NL" sz="1800" u="sng" dirty="0">
                <a:effectLst/>
                <a:latin typeface="Arial" panose="020B0604020202020204" pitchFamily="34" charset="0"/>
                <a:ea typeface="Calibri" panose="020F0502020204030204" pitchFamily="34" charset="0"/>
              </a:rPr>
              <a:t>2a. Praktijkcase NEN 5725 Oud </a:t>
            </a:r>
            <a:r>
              <a:rPr lang="nl-NL" sz="1800" u="sng" dirty="0" err="1">
                <a:effectLst/>
                <a:latin typeface="Arial" panose="020B0604020202020204" pitchFamily="34" charset="0"/>
                <a:ea typeface="Calibri" panose="020F0502020204030204" pitchFamily="34" charset="0"/>
              </a:rPr>
              <a:t>Herlaar</a:t>
            </a:r>
            <a:endParaRPr lang="nl-NL" sz="1800" dirty="0">
              <a:effectLst/>
              <a:latin typeface="Arial" panose="020B0604020202020204" pitchFamily="34" charset="0"/>
              <a:ea typeface="Calibri" panose="020F0502020204030204" pitchFamily="34" charset="0"/>
            </a:endParaRPr>
          </a:p>
          <a:p>
            <a:pPr marL="0" indent="0">
              <a:buNone/>
            </a:pPr>
            <a:r>
              <a:rPr lang="nl-NL" sz="1800" dirty="0">
                <a:effectLst/>
                <a:latin typeface="Arial" panose="020B0604020202020204" pitchFamily="34" charset="0"/>
                <a:ea typeface="Calibri" panose="020F0502020204030204" pitchFamily="34" charset="0"/>
              </a:rPr>
              <a:t>In deze eerste opdracht voer je een Vooronderzoek volgens NEN 5725 uit. Je krijgt een aantal gegevens aangereikt en werkt volgens het protocol de rapportage uit. </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9AF88B2E-3257-4B8A-91C2-585907CBE9D9}"/>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FB33A3B1-8118-4C0F-8771-A7CC12DD9B6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62B6FDB-5135-4A91-9CC0-06DDC7B143F0}"/>
              </a:ext>
            </a:extLst>
          </p:cNvPr>
          <p:cNvSpPr>
            <a:spLocks noGrp="1"/>
          </p:cNvSpPr>
          <p:nvPr>
            <p:ph type="sldNum" sz="quarter" idx="12"/>
          </p:nvPr>
        </p:nvSpPr>
        <p:spPr/>
        <p:txBody>
          <a:bodyPr/>
          <a:lstStyle/>
          <a:p>
            <a:fld id="{45B76B8B-DE07-48A4-9913-B57A52F2F853}" type="slidenum">
              <a:rPr lang="nl-NL" noProof="0" smtClean="0"/>
              <a:t>30</a:t>
            </a:fld>
            <a:endParaRPr lang="nl-NL" noProof="0"/>
          </a:p>
        </p:txBody>
      </p:sp>
      <p:pic>
        <p:nvPicPr>
          <p:cNvPr id="8" name="Graphic 7" descr="Boeken met effen opvulling">
            <a:hlinkClick r:id="rId2"/>
            <a:extLst>
              <a:ext uri="{FF2B5EF4-FFF2-40B4-BE49-F238E27FC236}">
                <a16:creationId xmlns:a16="http://schemas.microsoft.com/office/drawing/2014/main" id="{B5EE1671-B4EF-49CC-958C-13C8BBED5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6056" y="3276600"/>
            <a:ext cx="2852737" cy="2852737"/>
          </a:xfrm>
          <a:prstGeom prst="rect">
            <a:avLst/>
          </a:prstGeom>
        </p:spPr>
      </p:pic>
    </p:spTree>
    <p:extLst>
      <p:ext uri="{BB962C8B-B14F-4D97-AF65-F5344CB8AC3E}">
        <p14:creationId xmlns:p14="http://schemas.microsoft.com/office/powerpoint/2010/main" val="154873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0BCB4-DDC2-4470-A235-945C7FBD7F0A}"/>
              </a:ext>
            </a:extLst>
          </p:cNvPr>
          <p:cNvSpPr>
            <a:spLocks noGrp="1"/>
          </p:cNvSpPr>
          <p:nvPr>
            <p:ph type="title"/>
          </p:nvPr>
        </p:nvSpPr>
        <p:spPr/>
        <p:txBody>
          <a:bodyPr/>
          <a:lstStyle/>
          <a:p>
            <a:r>
              <a:rPr lang="nl-NL" dirty="0"/>
              <a:t>Uitvoeren NEN 5740</a:t>
            </a:r>
          </a:p>
        </p:txBody>
      </p:sp>
      <p:sp>
        <p:nvSpPr>
          <p:cNvPr id="3" name="Tijdelijke aanduiding voor inhoud 2">
            <a:extLst>
              <a:ext uri="{FF2B5EF4-FFF2-40B4-BE49-F238E27FC236}">
                <a16:creationId xmlns:a16="http://schemas.microsoft.com/office/drawing/2014/main" id="{D95128A1-B755-4E2E-8FCB-E719A46B6D7E}"/>
              </a:ext>
            </a:extLst>
          </p:cNvPr>
          <p:cNvSpPr>
            <a:spLocks noGrp="1"/>
          </p:cNvSpPr>
          <p:nvPr>
            <p:ph idx="1"/>
          </p:nvPr>
        </p:nvSpPr>
        <p:spPr/>
        <p:txBody>
          <a:bodyPr/>
          <a:lstStyle/>
          <a:p>
            <a:pPr marL="0" indent="0">
              <a:buNone/>
            </a:pPr>
            <a:r>
              <a:rPr lang="nl-NL" sz="1800" u="sng" dirty="0">
                <a:effectLst/>
                <a:latin typeface="Arial" panose="020B0604020202020204" pitchFamily="34" charset="0"/>
                <a:ea typeface="Calibri" panose="020F0502020204030204" pitchFamily="34" charset="0"/>
              </a:rPr>
              <a:t>2b. Praktijkcase NEN 5740 Oud </a:t>
            </a:r>
            <a:r>
              <a:rPr lang="nl-NL" sz="1800" u="sng" dirty="0" err="1">
                <a:effectLst/>
                <a:latin typeface="Arial" panose="020B0604020202020204" pitchFamily="34" charset="0"/>
                <a:ea typeface="Calibri" panose="020F0502020204030204" pitchFamily="34" charset="0"/>
              </a:rPr>
              <a:t>Herlaar</a:t>
            </a:r>
            <a:endParaRPr lang="nl-NL" sz="1800" dirty="0">
              <a:effectLst/>
              <a:latin typeface="Arial" panose="020B0604020202020204" pitchFamily="34" charset="0"/>
              <a:ea typeface="Calibri" panose="020F0502020204030204" pitchFamily="34" charset="0"/>
            </a:endParaRPr>
          </a:p>
          <a:p>
            <a:pPr marL="0" indent="0">
              <a:buNone/>
            </a:pPr>
            <a:r>
              <a:rPr lang="nl-NL" sz="1800" dirty="0">
                <a:effectLst/>
                <a:latin typeface="Arial" panose="020B0604020202020204" pitchFamily="34" charset="0"/>
                <a:ea typeface="Calibri" panose="020F0502020204030204" pitchFamily="34" charset="0"/>
              </a:rPr>
              <a:t>De verzamelde informatie van het vooronderzoek moet worden vertaald in een hypothese per deelgebied</a:t>
            </a:r>
            <a:r>
              <a:rPr lang="nl-NL" sz="1800" dirty="0">
                <a:solidFill>
                  <a:srgbClr val="0B0C0B"/>
                </a:solidFill>
                <a:effectLst/>
                <a:latin typeface="Arial" panose="020B0604020202020204" pitchFamily="34" charset="0"/>
                <a:ea typeface="Calibri" panose="020F0502020204030204" pitchFamily="34" charset="0"/>
              </a:rPr>
              <a:t>. </a:t>
            </a:r>
            <a:r>
              <a:rPr lang="nl-NL" sz="1800" dirty="0">
                <a:effectLst/>
                <a:latin typeface="Arial" panose="020B0604020202020204" pitchFamily="34" charset="0"/>
                <a:ea typeface="Calibri" panose="020F0502020204030204" pitchFamily="34" charset="0"/>
              </a:rPr>
              <a:t>Het is nu zaak om de hypothese om te zetten in een concreet </a:t>
            </a:r>
            <a:r>
              <a:rPr lang="nl-NL" sz="1800" dirty="0">
                <a:solidFill>
                  <a:srgbClr val="0B0C0B"/>
                </a:solidFill>
                <a:effectLst/>
                <a:latin typeface="Arial" panose="020B0604020202020204" pitchFamily="34" charset="0"/>
                <a:ea typeface="Calibri" panose="020F0502020204030204" pitchFamily="34" charset="0"/>
              </a:rPr>
              <a:t>'</a:t>
            </a:r>
            <a:r>
              <a:rPr lang="nl-NL" sz="1800" dirty="0">
                <a:effectLst/>
                <a:latin typeface="Arial" panose="020B0604020202020204" pitchFamily="34" charset="0"/>
                <a:ea typeface="Calibri" panose="020F0502020204030204" pitchFamily="34" charset="0"/>
              </a:rPr>
              <a:t>uitvoeringsplan' voor het daadwerkelijke bodemonderzoek conform NEN 5740. </a:t>
            </a:r>
          </a:p>
          <a:p>
            <a:pPr marL="0" indent="0">
              <a:buNone/>
            </a:pPr>
            <a:endParaRPr lang="nl-NL" dirty="0"/>
          </a:p>
        </p:txBody>
      </p:sp>
      <p:sp>
        <p:nvSpPr>
          <p:cNvPr id="4" name="Tijdelijke aanduiding voor datum 3">
            <a:extLst>
              <a:ext uri="{FF2B5EF4-FFF2-40B4-BE49-F238E27FC236}">
                <a16:creationId xmlns:a16="http://schemas.microsoft.com/office/drawing/2014/main" id="{D759B6E6-5F8A-4DDA-807C-F98322A922B5}"/>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
        <p:nvSpPr>
          <p:cNvPr id="5" name="Tijdelijke aanduiding voor voettekst 4">
            <a:extLst>
              <a:ext uri="{FF2B5EF4-FFF2-40B4-BE49-F238E27FC236}">
                <a16:creationId xmlns:a16="http://schemas.microsoft.com/office/drawing/2014/main" id="{8AA36AEA-ECE4-4446-B391-D8F742BAE51C}"/>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A8343EE7-4612-463B-BA41-0380D9CD2D74}"/>
              </a:ext>
            </a:extLst>
          </p:cNvPr>
          <p:cNvSpPr>
            <a:spLocks noGrp="1"/>
          </p:cNvSpPr>
          <p:nvPr>
            <p:ph type="sldNum" sz="quarter" idx="12"/>
          </p:nvPr>
        </p:nvSpPr>
        <p:spPr/>
        <p:txBody>
          <a:bodyPr/>
          <a:lstStyle/>
          <a:p>
            <a:fld id="{45B76B8B-DE07-48A4-9913-B57A52F2F853}" type="slidenum">
              <a:rPr lang="nl-NL" noProof="0" smtClean="0"/>
              <a:t>31</a:t>
            </a:fld>
            <a:endParaRPr lang="nl-NL" noProof="0"/>
          </a:p>
        </p:txBody>
      </p:sp>
      <p:pic>
        <p:nvPicPr>
          <p:cNvPr id="7" name="Graphic 6" descr="Boeken met effen opvulling">
            <a:hlinkClick r:id="rId2"/>
            <a:extLst>
              <a:ext uri="{FF2B5EF4-FFF2-40B4-BE49-F238E27FC236}">
                <a16:creationId xmlns:a16="http://schemas.microsoft.com/office/drawing/2014/main" id="{1B176492-A6A8-4BB7-B3F2-17ADF7DE3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542" y="3429000"/>
            <a:ext cx="2852737" cy="2852737"/>
          </a:xfrm>
          <a:prstGeom prst="rect">
            <a:avLst/>
          </a:prstGeom>
        </p:spPr>
      </p:pic>
      <p:pic>
        <p:nvPicPr>
          <p:cNvPr id="9" name="Graphic 8" descr="Dicht boek met effen opvulling">
            <a:hlinkClick r:id="rId5"/>
            <a:extLst>
              <a:ext uri="{FF2B5EF4-FFF2-40B4-BE49-F238E27FC236}">
                <a16:creationId xmlns:a16="http://schemas.microsoft.com/office/drawing/2014/main" id="{1DBB52A1-53BC-470A-81F0-FE224AC74C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7987" y="4311246"/>
            <a:ext cx="1262861" cy="1262861"/>
          </a:xfrm>
          <a:prstGeom prst="rect">
            <a:avLst/>
          </a:prstGeom>
        </p:spPr>
      </p:pic>
    </p:spTree>
    <p:extLst>
      <p:ext uri="{BB962C8B-B14F-4D97-AF65-F5344CB8AC3E}">
        <p14:creationId xmlns:p14="http://schemas.microsoft.com/office/powerpoint/2010/main" val="345733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err="1"/>
              <a:t>Trede</a:t>
            </a:r>
            <a:r>
              <a:rPr lang="en-NL" dirty="0"/>
              <a:t> 3 </a:t>
            </a:r>
            <a:r>
              <a:rPr lang="en-NL" dirty="0" err="1"/>
              <a:t>landschap</a:t>
            </a:r>
            <a:r>
              <a:rPr lang="en-NL" dirty="0"/>
              <a:t> </a:t>
            </a:r>
            <a:r>
              <a:rPr lang="en-NL" dirty="0" err="1"/>
              <a:t>onderzoek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79306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dirty="0" err="1">
                <a:latin typeface="+mn-lt"/>
              </a:rPr>
              <a:t>Deel</a:t>
            </a:r>
            <a:r>
              <a:rPr lang="en-NL" sz="3200" dirty="0">
                <a:latin typeface="+mn-lt"/>
              </a:rPr>
              <a:t> B – De </a:t>
            </a:r>
            <a:r>
              <a:rPr lang="en-NL" sz="3200" dirty="0" err="1">
                <a:latin typeface="+mn-lt"/>
              </a:rPr>
              <a:t>landschapsbiografie</a:t>
            </a:r>
            <a:br>
              <a:rPr lang="en-NL" sz="3200" b="0" dirty="0">
                <a:latin typeface="+mn-lt"/>
              </a:rPr>
            </a:br>
            <a:r>
              <a:rPr lang="en-NL" sz="3200" b="0" dirty="0" err="1">
                <a:latin typeface="+mn-lt"/>
              </a:rPr>
              <a:t>Besteed</a:t>
            </a:r>
            <a:r>
              <a:rPr lang="en-NL" sz="3200" b="0" dirty="0">
                <a:latin typeface="+mn-lt"/>
              </a:rPr>
              <a:t> </a:t>
            </a:r>
            <a:r>
              <a:rPr lang="en-NL" sz="3200" b="0" dirty="0" err="1">
                <a:latin typeface="+mn-lt"/>
              </a:rPr>
              <a:t>aandacht</a:t>
            </a:r>
            <a:r>
              <a:rPr lang="en-NL" sz="3200" b="0" dirty="0">
                <a:latin typeface="+mn-lt"/>
              </a:rPr>
              <a:t> </a:t>
            </a:r>
            <a:r>
              <a:rPr lang="en-NL" sz="3200" b="0" dirty="0" err="1">
                <a:latin typeface="+mn-lt"/>
              </a:rPr>
              <a:t>aan</a:t>
            </a:r>
            <a:r>
              <a:rPr lang="en-NL" sz="3200" b="0" dirty="0">
                <a:latin typeface="+mn-lt"/>
              </a:rPr>
              <a:t> </a:t>
            </a:r>
            <a:br>
              <a:rPr lang="en-NL" sz="3200" b="0" dirty="0">
                <a:latin typeface="+mn-lt"/>
              </a:rPr>
            </a:br>
            <a:br>
              <a:rPr lang="en-NL" sz="3200" b="0" dirty="0">
                <a:latin typeface="+mn-lt"/>
              </a:rPr>
            </a:br>
            <a:r>
              <a:rPr lang="en-NL" sz="3200" b="0" dirty="0">
                <a:latin typeface="+mn-lt"/>
              </a:rPr>
              <a:t>De </a:t>
            </a:r>
            <a:r>
              <a:rPr lang="en-NL" sz="3200" b="0" dirty="0" err="1">
                <a:latin typeface="+mn-lt"/>
              </a:rPr>
              <a:t>ontwikkeling</a:t>
            </a:r>
            <a:r>
              <a:rPr lang="en-NL" sz="3200" b="0" dirty="0">
                <a:latin typeface="+mn-lt"/>
              </a:rPr>
              <a:t> van het </a:t>
            </a:r>
            <a:r>
              <a:rPr lang="en-NL" sz="3200" b="0" dirty="0" err="1">
                <a:latin typeface="+mn-lt"/>
              </a:rPr>
              <a:t>aardkundig</a:t>
            </a:r>
            <a:r>
              <a:rPr lang="en-NL" sz="3200" b="0" dirty="0">
                <a:latin typeface="+mn-lt"/>
              </a:rPr>
              <a:t> (</a:t>
            </a:r>
            <a:r>
              <a:rPr lang="en-NL" sz="3200" b="0" dirty="0" err="1">
                <a:latin typeface="+mn-lt"/>
              </a:rPr>
              <a:t>bodem</a:t>
            </a:r>
            <a:r>
              <a:rPr lang="en-NL" sz="3200" b="0" dirty="0">
                <a:latin typeface="+mn-lt"/>
              </a:rPr>
              <a:t> </a:t>
            </a:r>
            <a:r>
              <a:rPr lang="en-NL" sz="3200" b="0" dirty="0" err="1">
                <a:latin typeface="+mn-lt"/>
              </a:rPr>
              <a:t>en</a:t>
            </a:r>
            <a:r>
              <a:rPr lang="en-NL" sz="3200" b="0" dirty="0">
                <a:latin typeface="+mn-lt"/>
              </a:rPr>
              <a:t> water) aspect </a:t>
            </a:r>
            <a:r>
              <a:rPr lang="en-NL" sz="3200" b="0" dirty="0" err="1">
                <a:latin typeface="+mn-lt"/>
              </a:rPr>
              <a:t>en</a:t>
            </a:r>
            <a:r>
              <a:rPr lang="en-NL" sz="3200" b="0" dirty="0">
                <a:latin typeface="+mn-lt"/>
              </a:rPr>
              <a:t> het </a:t>
            </a:r>
            <a:r>
              <a:rPr lang="en-NL" sz="3200" b="0" dirty="0" err="1">
                <a:latin typeface="+mn-lt"/>
              </a:rPr>
              <a:t>natuurlandschap</a:t>
            </a:r>
            <a:r>
              <a:rPr lang="en-NL" sz="3200" b="0" dirty="0">
                <a:latin typeface="+mn-lt"/>
              </a:rPr>
              <a:t>.</a:t>
            </a:r>
            <a:br>
              <a:rPr lang="en-NL" sz="3200" b="0" dirty="0">
                <a:latin typeface="+mn-lt"/>
              </a:rPr>
            </a:br>
            <a:r>
              <a:rPr lang="en-NL" sz="3200" b="0" dirty="0">
                <a:latin typeface="+mn-lt"/>
              </a:rPr>
              <a:t>De </a:t>
            </a:r>
            <a:r>
              <a:rPr lang="en-NL" sz="3200" b="0" dirty="0" err="1">
                <a:latin typeface="+mn-lt"/>
              </a:rPr>
              <a:t>ontwikkeling</a:t>
            </a:r>
            <a:r>
              <a:rPr lang="en-NL" sz="3200" b="0" dirty="0">
                <a:latin typeface="+mn-lt"/>
              </a:rPr>
              <a:t> van het door de </a:t>
            </a:r>
            <a:r>
              <a:rPr lang="en-NL" sz="3200" b="0" dirty="0" err="1">
                <a:latin typeface="+mn-lt"/>
              </a:rPr>
              <a:t>mens</a:t>
            </a:r>
            <a:r>
              <a:rPr lang="en-NL" sz="3200" b="0" dirty="0">
                <a:latin typeface="+mn-lt"/>
              </a:rPr>
              <a:t> </a:t>
            </a:r>
            <a:r>
              <a:rPr lang="en-NL" sz="3200" b="0" dirty="0" err="1">
                <a:latin typeface="+mn-lt"/>
              </a:rPr>
              <a:t>bepaalde</a:t>
            </a:r>
            <a:r>
              <a:rPr lang="en-NL" sz="3200" b="0" dirty="0">
                <a:latin typeface="+mn-lt"/>
              </a:rPr>
              <a:t> </a:t>
            </a:r>
            <a:r>
              <a:rPr lang="en-NL" sz="3200" b="0" dirty="0" err="1">
                <a:latin typeface="+mn-lt"/>
              </a:rPr>
              <a:t>landschap</a:t>
            </a:r>
            <a:br>
              <a:rPr lang="en-NL" sz="3200" b="0" dirty="0">
                <a:latin typeface="+mn-lt"/>
              </a:rPr>
            </a:br>
            <a:r>
              <a:rPr lang="en-NL" sz="3200" b="0" dirty="0">
                <a:latin typeface="+mn-lt"/>
              </a:rPr>
              <a:t>De </a:t>
            </a:r>
            <a:r>
              <a:rPr lang="en-NL" sz="3200" b="0" dirty="0" err="1">
                <a:latin typeface="+mn-lt"/>
              </a:rPr>
              <a:t>bijzondere</a:t>
            </a:r>
            <a:r>
              <a:rPr lang="en-NL" sz="3200" b="0" dirty="0">
                <a:latin typeface="+mn-lt"/>
              </a:rPr>
              <a:t> (</a:t>
            </a:r>
            <a:r>
              <a:rPr lang="en-NL" sz="3200" b="0" dirty="0" err="1">
                <a:latin typeface="+mn-lt"/>
              </a:rPr>
              <a:t>natuur</a:t>
            </a:r>
            <a:r>
              <a:rPr lang="en-NL" sz="3200" b="0" dirty="0">
                <a:latin typeface="+mn-lt"/>
              </a:rPr>
              <a:t>)warden van het </a:t>
            </a:r>
            <a:r>
              <a:rPr lang="en-NL" sz="3200" b="0" dirty="0" err="1">
                <a:latin typeface="+mn-lt"/>
              </a:rPr>
              <a:t>gebied</a:t>
            </a:r>
            <a:r>
              <a:rPr lang="en-NL" sz="3200" b="0" dirty="0">
                <a:latin typeface="+mn-lt"/>
              </a:rPr>
              <a:t>.</a:t>
            </a:r>
          </a:p>
          <a:p>
            <a:r>
              <a:rPr lang="en-NL" sz="3200" b="0" dirty="0">
                <a:latin typeface="+mn-lt"/>
              </a:rPr>
              <a:t> </a:t>
            </a:r>
            <a:endParaRPr lang="nl-NL" sz="3200" b="0" dirty="0">
              <a:latin typeface="+mn-lt"/>
            </a:endParaRPr>
          </a:p>
        </p:txBody>
      </p:sp>
    </p:spTree>
    <p:extLst>
      <p:ext uri="{BB962C8B-B14F-4D97-AF65-F5344CB8AC3E}">
        <p14:creationId xmlns:p14="http://schemas.microsoft.com/office/powerpoint/2010/main" val="54114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err="1"/>
              <a:t>Trede</a:t>
            </a:r>
            <a:r>
              <a:rPr lang="en-NL" dirty="0"/>
              <a:t> 3 </a:t>
            </a:r>
            <a:r>
              <a:rPr lang="en-NL" dirty="0" err="1"/>
              <a:t>landschap</a:t>
            </a:r>
            <a:r>
              <a:rPr lang="en-NL" dirty="0"/>
              <a:t> </a:t>
            </a:r>
            <a:r>
              <a:rPr lang="en-NL" dirty="0" err="1"/>
              <a:t>onderzoek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79306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dirty="0" err="1">
                <a:latin typeface="+mn-lt"/>
              </a:rPr>
              <a:t>Deel</a:t>
            </a:r>
            <a:r>
              <a:rPr lang="en-NL" sz="3200" dirty="0">
                <a:latin typeface="+mn-lt"/>
              </a:rPr>
              <a:t> C – </a:t>
            </a:r>
            <a:r>
              <a:rPr lang="en-NL" sz="3200" dirty="0" err="1">
                <a:latin typeface="+mn-lt"/>
              </a:rPr>
              <a:t>Aantastingen</a:t>
            </a:r>
            <a:r>
              <a:rPr lang="en-NL" sz="3200" dirty="0">
                <a:latin typeface="+mn-lt"/>
              </a:rPr>
              <a:t> </a:t>
            </a:r>
            <a:r>
              <a:rPr lang="en-NL" sz="3200" dirty="0" err="1">
                <a:latin typeface="+mn-lt"/>
              </a:rPr>
              <a:t>leefmilieu</a:t>
            </a:r>
            <a:br>
              <a:rPr lang="en-NL" sz="3200" b="0" dirty="0">
                <a:latin typeface="+mn-lt"/>
              </a:rPr>
            </a:br>
            <a:r>
              <a:rPr lang="en-NL" sz="3200" b="0" dirty="0" err="1">
                <a:latin typeface="+mn-lt"/>
              </a:rPr>
              <a:t>Besteed</a:t>
            </a:r>
            <a:r>
              <a:rPr lang="en-NL" sz="3200" b="0" dirty="0">
                <a:latin typeface="+mn-lt"/>
              </a:rPr>
              <a:t> </a:t>
            </a:r>
            <a:r>
              <a:rPr lang="en-NL" sz="3200" b="0" dirty="0" err="1">
                <a:latin typeface="+mn-lt"/>
              </a:rPr>
              <a:t>aandacht</a:t>
            </a:r>
            <a:r>
              <a:rPr lang="en-NL" sz="3200" b="0" dirty="0">
                <a:latin typeface="+mn-lt"/>
              </a:rPr>
              <a:t> </a:t>
            </a:r>
            <a:r>
              <a:rPr lang="en-NL" sz="3200" b="0" dirty="0" err="1">
                <a:latin typeface="+mn-lt"/>
              </a:rPr>
              <a:t>aan</a:t>
            </a:r>
            <a:r>
              <a:rPr lang="en-NL" sz="3200" b="0" dirty="0">
                <a:latin typeface="+mn-lt"/>
              </a:rPr>
              <a:t> </a:t>
            </a:r>
            <a:br>
              <a:rPr lang="en-NL" sz="3200" b="0" dirty="0">
                <a:latin typeface="+mn-lt"/>
              </a:rPr>
            </a:br>
            <a:br>
              <a:rPr lang="en-NL" sz="3200" b="0" dirty="0">
                <a:latin typeface="+mn-lt"/>
              </a:rPr>
            </a:br>
            <a:r>
              <a:rPr lang="en-NL" sz="3200" b="0" dirty="0" err="1">
                <a:latin typeface="+mn-lt"/>
              </a:rPr>
              <a:t>Relevante</a:t>
            </a:r>
            <a:r>
              <a:rPr lang="en-NL" sz="3200" b="0" dirty="0">
                <a:latin typeface="+mn-lt"/>
              </a:rPr>
              <a:t> </a:t>
            </a:r>
            <a:r>
              <a:rPr lang="en-NL" sz="3200" b="0" dirty="0" err="1">
                <a:latin typeface="+mn-lt"/>
              </a:rPr>
              <a:t>ver</a:t>
            </a:r>
            <a:r>
              <a:rPr lang="en-NL" sz="3200" b="0" dirty="0">
                <a:latin typeface="+mn-lt"/>
              </a:rPr>
              <a:t>- </a:t>
            </a:r>
            <a:r>
              <a:rPr lang="en-NL" sz="3200" b="0" dirty="0" err="1">
                <a:latin typeface="+mn-lt"/>
              </a:rPr>
              <a:t>thema’s</a:t>
            </a:r>
            <a:r>
              <a:rPr lang="en-NL" sz="3200" b="0" dirty="0">
                <a:latin typeface="+mn-lt"/>
              </a:rPr>
              <a:t> </a:t>
            </a:r>
            <a:r>
              <a:rPr lang="en-NL" sz="3200" b="0" dirty="0" err="1">
                <a:latin typeface="+mn-lt"/>
              </a:rPr>
              <a:t>binnen</a:t>
            </a:r>
            <a:r>
              <a:rPr lang="en-NL" sz="3200" b="0" dirty="0">
                <a:latin typeface="+mn-lt"/>
              </a:rPr>
              <a:t> </a:t>
            </a:r>
            <a:r>
              <a:rPr lang="en-NL" sz="3200" b="0" dirty="0" err="1">
                <a:latin typeface="+mn-lt"/>
              </a:rPr>
              <a:t>onderzoeksgebied</a:t>
            </a:r>
            <a:br>
              <a:rPr lang="en-NL" sz="3200" b="0" dirty="0">
                <a:latin typeface="+mn-lt"/>
              </a:rPr>
            </a:br>
            <a:r>
              <a:rPr lang="en-NL" sz="3200" b="0" dirty="0" err="1">
                <a:latin typeface="+mn-lt"/>
              </a:rPr>
              <a:t>Mimum</a:t>
            </a:r>
            <a:r>
              <a:rPr lang="en-NL" sz="3200" b="0" dirty="0">
                <a:latin typeface="+mn-lt"/>
              </a:rPr>
              <a:t> 4 </a:t>
            </a:r>
            <a:r>
              <a:rPr lang="en-NL" sz="3200" b="0" dirty="0" err="1">
                <a:latin typeface="+mn-lt"/>
              </a:rPr>
              <a:t>aantastingen</a:t>
            </a:r>
            <a:r>
              <a:rPr lang="en-NL" sz="3200" b="0" dirty="0">
                <a:latin typeface="+mn-lt"/>
              </a:rPr>
              <a:t> </a:t>
            </a:r>
            <a:r>
              <a:rPr lang="en-NL" sz="3200" b="0" dirty="0" err="1">
                <a:latin typeface="+mn-lt"/>
              </a:rPr>
              <a:t>en</a:t>
            </a:r>
            <a:r>
              <a:rPr lang="en-NL" sz="3200" b="0" dirty="0">
                <a:latin typeface="+mn-lt"/>
              </a:rPr>
              <a:t> hoe je </a:t>
            </a:r>
            <a:r>
              <a:rPr lang="en-NL" sz="3200" b="0" dirty="0" err="1">
                <a:latin typeface="+mn-lt"/>
              </a:rPr>
              <a:t>deze</a:t>
            </a:r>
            <a:r>
              <a:rPr lang="en-NL" sz="3200" b="0" dirty="0">
                <a:latin typeface="+mn-lt"/>
              </a:rPr>
              <a:t> in het veld </a:t>
            </a:r>
            <a:r>
              <a:rPr lang="en-NL" sz="3200" b="0" dirty="0" err="1">
                <a:latin typeface="+mn-lt"/>
              </a:rPr>
              <a:t>zou</a:t>
            </a:r>
            <a:r>
              <a:rPr lang="en-NL" sz="3200" b="0" dirty="0">
                <a:latin typeface="+mn-lt"/>
              </a:rPr>
              <a:t> </a:t>
            </a:r>
            <a:r>
              <a:rPr lang="en-NL" sz="3200" b="0" dirty="0" err="1">
                <a:latin typeface="+mn-lt"/>
              </a:rPr>
              <a:t>kunnen</a:t>
            </a:r>
            <a:r>
              <a:rPr lang="en-NL" sz="3200" b="0" dirty="0">
                <a:latin typeface="+mn-lt"/>
              </a:rPr>
              <a:t> </a:t>
            </a:r>
            <a:r>
              <a:rPr lang="en-NL" sz="3200" b="0" dirty="0" err="1">
                <a:latin typeface="+mn-lt"/>
              </a:rPr>
              <a:t>herkennen</a:t>
            </a:r>
            <a:r>
              <a:rPr lang="en-NL" sz="3200" b="0" dirty="0">
                <a:latin typeface="+mn-lt"/>
              </a:rPr>
              <a:t>. </a:t>
            </a:r>
          </a:p>
          <a:p>
            <a:r>
              <a:rPr lang="en-NL" sz="3200" b="0" dirty="0">
                <a:latin typeface="+mn-lt"/>
              </a:rPr>
              <a:t>Hoe </a:t>
            </a:r>
            <a:r>
              <a:rPr lang="en-NL" sz="3200" b="0" dirty="0" err="1">
                <a:latin typeface="+mn-lt"/>
              </a:rPr>
              <a:t>gaat</a:t>
            </a:r>
            <a:r>
              <a:rPr lang="en-NL" sz="3200" b="0" dirty="0">
                <a:latin typeface="+mn-lt"/>
              </a:rPr>
              <a:t> </a:t>
            </a:r>
            <a:r>
              <a:rPr lang="en-NL" sz="3200" b="0" dirty="0" err="1">
                <a:latin typeface="+mn-lt"/>
              </a:rPr>
              <a:t>terreinbeheer</a:t>
            </a:r>
            <a:r>
              <a:rPr lang="en-NL" sz="3200" b="0" dirty="0">
                <a:latin typeface="+mn-lt"/>
              </a:rPr>
              <a:t> er mee om? (</a:t>
            </a:r>
            <a:r>
              <a:rPr lang="en-NL" sz="3200" b="0" dirty="0" err="1">
                <a:latin typeface="+mn-lt"/>
              </a:rPr>
              <a:t>beheersing</a:t>
            </a:r>
            <a:r>
              <a:rPr lang="en-NL" sz="3200" b="0" dirty="0">
                <a:latin typeface="+mn-lt"/>
              </a:rPr>
              <a:t>/</a:t>
            </a:r>
            <a:r>
              <a:rPr lang="en-NL" sz="3200" b="0" dirty="0" err="1">
                <a:latin typeface="+mn-lt"/>
              </a:rPr>
              <a:t>preventie</a:t>
            </a:r>
            <a:r>
              <a:rPr lang="en-NL" sz="3200" b="0" dirty="0">
                <a:latin typeface="+mn-lt"/>
              </a:rPr>
              <a:t> etc.) </a:t>
            </a:r>
          </a:p>
          <a:p>
            <a:r>
              <a:rPr lang="en-NL" sz="3200" b="0" dirty="0" err="1">
                <a:latin typeface="+mn-lt"/>
              </a:rPr>
              <a:t>Beschrijf</a:t>
            </a:r>
            <a:r>
              <a:rPr lang="en-NL" sz="3200" b="0" dirty="0">
                <a:latin typeface="+mn-lt"/>
              </a:rPr>
              <a:t> </a:t>
            </a:r>
            <a:r>
              <a:rPr lang="en-NL" sz="3200" b="0" dirty="0" err="1">
                <a:latin typeface="+mn-lt"/>
              </a:rPr>
              <a:t>onderzoeken</a:t>
            </a:r>
            <a:r>
              <a:rPr lang="en-NL" sz="3200" b="0" dirty="0">
                <a:latin typeface="+mn-lt"/>
              </a:rPr>
              <a:t> die </a:t>
            </a:r>
            <a:r>
              <a:rPr lang="en-NL" sz="3200" b="0" dirty="0" err="1">
                <a:latin typeface="+mn-lt"/>
              </a:rPr>
              <a:t>zou</a:t>
            </a:r>
            <a:r>
              <a:rPr lang="en-NL" sz="3200" b="0" dirty="0">
                <a:latin typeface="+mn-lt"/>
              </a:rPr>
              <a:t> </a:t>
            </a:r>
            <a:r>
              <a:rPr lang="en-NL" sz="3200" b="0" dirty="0" err="1">
                <a:latin typeface="+mn-lt"/>
              </a:rPr>
              <a:t>kunnen</a:t>
            </a:r>
            <a:r>
              <a:rPr lang="en-NL" sz="3200" b="0" dirty="0">
                <a:latin typeface="+mn-lt"/>
              </a:rPr>
              <a:t> </a:t>
            </a:r>
            <a:r>
              <a:rPr lang="en-NL" sz="3200" b="0" dirty="0" err="1">
                <a:latin typeface="+mn-lt"/>
              </a:rPr>
              <a:t>uitvoeren</a:t>
            </a:r>
            <a:r>
              <a:rPr lang="en-NL" sz="3200" b="0" dirty="0">
                <a:latin typeface="+mn-lt"/>
              </a:rPr>
              <a:t> om </a:t>
            </a:r>
            <a:r>
              <a:rPr lang="en-NL" sz="3200" b="0" dirty="0" err="1">
                <a:latin typeface="+mn-lt"/>
              </a:rPr>
              <a:t>erachter</a:t>
            </a:r>
            <a:r>
              <a:rPr lang="en-NL" sz="3200" b="0" dirty="0">
                <a:latin typeface="+mn-lt"/>
              </a:rPr>
              <a:t> </a:t>
            </a:r>
            <a:r>
              <a:rPr lang="en-NL" sz="3200" b="0" dirty="0" err="1">
                <a:latin typeface="+mn-lt"/>
              </a:rPr>
              <a:t>te</a:t>
            </a:r>
            <a:r>
              <a:rPr lang="en-NL" sz="3200" b="0" dirty="0">
                <a:latin typeface="+mn-lt"/>
              </a:rPr>
              <a:t> </a:t>
            </a:r>
            <a:r>
              <a:rPr lang="en-NL" sz="3200" b="0" dirty="0" err="1">
                <a:latin typeface="+mn-lt"/>
              </a:rPr>
              <a:t>komen</a:t>
            </a:r>
            <a:r>
              <a:rPr lang="en-NL" sz="3200" b="0" dirty="0">
                <a:latin typeface="+mn-lt"/>
              </a:rPr>
              <a:t> in </a:t>
            </a:r>
            <a:r>
              <a:rPr lang="en-NL" sz="3200" b="0" dirty="0" err="1">
                <a:latin typeface="+mn-lt"/>
              </a:rPr>
              <a:t>welke</a:t>
            </a:r>
            <a:r>
              <a:rPr lang="en-NL" sz="3200" b="0" dirty="0">
                <a:latin typeface="+mn-lt"/>
              </a:rPr>
              <a:t> mate de </a:t>
            </a:r>
            <a:r>
              <a:rPr lang="en-NL" sz="3200" b="0" dirty="0" err="1">
                <a:latin typeface="+mn-lt"/>
              </a:rPr>
              <a:t>aantastingen</a:t>
            </a:r>
            <a:r>
              <a:rPr lang="en-NL" sz="3200" b="0" dirty="0">
                <a:latin typeface="+mn-lt"/>
              </a:rPr>
              <a:t> </a:t>
            </a:r>
            <a:r>
              <a:rPr lang="en-NL" sz="3200" b="0" dirty="0" err="1">
                <a:latin typeface="+mn-lt"/>
              </a:rPr>
              <a:t>actueel</a:t>
            </a:r>
            <a:r>
              <a:rPr lang="en-NL" sz="3200" b="0" dirty="0">
                <a:latin typeface="+mn-lt"/>
              </a:rPr>
              <a:t>/recent </a:t>
            </a:r>
            <a:r>
              <a:rPr lang="en-NL" sz="3200" b="0" dirty="0" err="1">
                <a:latin typeface="+mn-lt"/>
              </a:rPr>
              <a:t>zijn</a:t>
            </a:r>
            <a:r>
              <a:rPr lang="en-NL" sz="3200" b="0" dirty="0">
                <a:latin typeface="+mn-lt"/>
              </a:rPr>
              <a:t>. </a:t>
            </a:r>
          </a:p>
          <a:p>
            <a:r>
              <a:rPr lang="en-NL" sz="3200" b="0" dirty="0">
                <a:latin typeface="+mn-lt"/>
              </a:rPr>
              <a:t> </a:t>
            </a:r>
            <a:endParaRPr lang="nl-NL" sz="3200" b="0" dirty="0">
              <a:latin typeface="+mn-lt"/>
            </a:endParaRPr>
          </a:p>
        </p:txBody>
      </p:sp>
    </p:spTree>
    <p:extLst>
      <p:ext uri="{BB962C8B-B14F-4D97-AF65-F5344CB8AC3E}">
        <p14:creationId xmlns:p14="http://schemas.microsoft.com/office/powerpoint/2010/main" val="113193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err="1"/>
              <a:t>Trede</a:t>
            </a:r>
            <a:r>
              <a:rPr lang="en-NL" dirty="0"/>
              <a:t> 3 </a:t>
            </a:r>
            <a:r>
              <a:rPr lang="en-NL" dirty="0" err="1"/>
              <a:t>landschap</a:t>
            </a:r>
            <a:r>
              <a:rPr lang="en-NL" dirty="0"/>
              <a:t> </a:t>
            </a:r>
            <a:r>
              <a:rPr lang="en-NL" dirty="0" err="1"/>
              <a:t>onderzoek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79306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dirty="0" err="1">
                <a:latin typeface="+mn-lt"/>
              </a:rPr>
              <a:t>Deel</a:t>
            </a:r>
            <a:r>
              <a:rPr lang="en-NL" sz="3200" dirty="0">
                <a:latin typeface="+mn-lt"/>
              </a:rPr>
              <a:t> D – </a:t>
            </a:r>
            <a:r>
              <a:rPr lang="en-NL" sz="3200" dirty="0" err="1">
                <a:latin typeface="+mn-lt"/>
              </a:rPr>
              <a:t>Excursie</a:t>
            </a:r>
            <a:br>
              <a:rPr lang="en-NL" sz="3200" b="0" dirty="0">
                <a:latin typeface="+mn-lt"/>
              </a:rPr>
            </a:br>
            <a:r>
              <a:rPr lang="en-NL" sz="3200" b="0" dirty="0" err="1">
                <a:latin typeface="+mn-lt"/>
              </a:rPr>
              <a:t>Onderzoek</a:t>
            </a:r>
            <a:r>
              <a:rPr lang="en-NL" sz="3200" b="0" dirty="0">
                <a:latin typeface="+mn-lt"/>
              </a:rPr>
              <a:t> </a:t>
            </a:r>
            <a:r>
              <a:rPr lang="en-NL" sz="3200" b="0" dirty="0" err="1">
                <a:latin typeface="+mn-lt"/>
              </a:rPr>
              <a:t>waarop</a:t>
            </a:r>
            <a:r>
              <a:rPr lang="en-NL" sz="3200" b="0" dirty="0">
                <a:latin typeface="+mn-lt"/>
              </a:rPr>
              <a:t> je </a:t>
            </a:r>
            <a:r>
              <a:rPr lang="en-NL" sz="3200" b="0" dirty="0" err="1">
                <a:latin typeface="+mn-lt"/>
              </a:rPr>
              <a:t>een</a:t>
            </a:r>
            <a:r>
              <a:rPr lang="en-NL" sz="3200" b="0" dirty="0">
                <a:latin typeface="+mn-lt"/>
              </a:rPr>
              <a:t> </a:t>
            </a:r>
            <a:r>
              <a:rPr lang="en-NL" sz="3200" b="0" dirty="0" err="1">
                <a:latin typeface="+mn-lt"/>
              </a:rPr>
              <a:t>waardevol</a:t>
            </a:r>
            <a:r>
              <a:rPr lang="en-NL" sz="3200" b="0" dirty="0">
                <a:latin typeface="+mn-lt"/>
              </a:rPr>
              <a:t> </a:t>
            </a:r>
            <a:r>
              <a:rPr lang="en-NL" sz="3200" b="0" dirty="0" err="1">
                <a:latin typeface="+mn-lt"/>
              </a:rPr>
              <a:t>gebied</a:t>
            </a:r>
            <a:r>
              <a:rPr lang="en-NL" sz="3200" b="0" dirty="0">
                <a:latin typeface="+mn-lt"/>
              </a:rPr>
              <a:t> </a:t>
            </a:r>
            <a:r>
              <a:rPr lang="en-NL" sz="3200" b="0" dirty="0" err="1">
                <a:latin typeface="+mn-lt"/>
              </a:rPr>
              <a:t>gedurende</a:t>
            </a:r>
            <a:r>
              <a:rPr lang="en-NL" sz="3200" b="0" dirty="0">
                <a:latin typeface="+mn-lt"/>
              </a:rPr>
              <a:t> </a:t>
            </a:r>
            <a:r>
              <a:rPr lang="en-NL" sz="3200" b="0" dirty="0" err="1">
                <a:latin typeface="+mn-lt"/>
              </a:rPr>
              <a:t>een</a:t>
            </a:r>
            <a:r>
              <a:rPr lang="en-NL" sz="3200" b="0" dirty="0">
                <a:latin typeface="+mn-lt"/>
              </a:rPr>
              <a:t> </a:t>
            </a:r>
          </a:p>
          <a:p>
            <a:r>
              <a:rPr lang="en-NL" sz="3200" b="0" dirty="0" err="1">
                <a:latin typeface="+mn-lt"/>
              </a:rPr>
              <a:t>uur</a:t>
            </a:r>
            <a:r>
              <a:rPr lang="en-NL" sz="3200" b="0" dirty="0">
                <a:latin typeface="+mn-lt"/>
              </a:rPr>
              <a:t> in </a:t>
            </a:r>
            <a:r>
              <a:rPr lang="en-NL" sz="3200" b="0" dirty="0" err="1">
                <a:latin typeface="+mn-lt"/>
              </a:rPr>
              <a:t>een</a:t>
            </a:r>
            <a:r>
              <a:rPr lang="en-NL" sz="3200" b="0" dirty="0">
                <a:latin typeface="+mn-lt"/>
              </a:rPr>
              <a:t> </a:t>
            </a:r>
            <a:r>
              <a:rPr lang="en-NL" sz="3200" b="0" dirty="0" err="1">
                <a:latin typeface="+mn-lt"/>
              </a:rPr>
              <a:t>excursie</a:t>
            </a:r>
            <a:r>
              <a:rPr lang="en-NL" sz="3200" b="0" dirty="0">
                <a:latin typeface="+mn-lt"/>
              </a:rPr>
              <a:t> </a:t>
            </a:r>
            <a:r>
              <a:rPr lang="en-NL" sz="3200" b="0" dirty="0" err="1">
                <a:latin typeface="+mn-lt"/>
              </a:rPr>
              <a:t>zou</a:t>
            </a:r>
            <a:r>
              <a:rPr lang="en-NL" sz="3200" b="0" dirty="0">
                <a:latin typeface="+mn-lt"/>
              </a:rPr>
              <a:t> </a:t>
            </a:r>
            <a:r>
              <a:rPr lang="en-NL" sz="3200" b="0" dirty="0" err="1">
                <a:latin typeface="+mn-lt"/>
              </a:rPr>
              <a:t>willen</a:t>
            </a:r>
            <a:r>
              <a:rPr lang="en-NL" sz="3200" b="0" dirty="0">
                <a:latin typeface="+mn-lt"/>
              </a:rPr>
              <a:t> </a:t>
            </a:r>
            <a:r>
              <a:rPr lang="en-NL" sz="3200" b="0" dirty="0" err="1">
                <a:latin typeface="+mn-lt"/>
              </a:rPr>
              <a:t>presenteren</a:t>
            </a:r>
            <a:r>
              <a:rPr lang="en-NL" sz="3200" b="0" dirty="0">
                <a:latin typeface="+mn-lt"/>
              </a:rPr>
              <a:t>.</a:t>
            </a:r>
          </a:p>
          <a:p>
            <a:br>
              <a:rPr lang="en-NL" sz="3200" b="0" dirty="0">
                <a:latin typeface="+mn-lt"/>
              </a:rPr>
            </a:br>
            <a:r>
              <a:rPr lang="en-NL" sz="3200" b="0" dirty="0" err="1">
                <a:latin typeface="+mn-lt"/>
              </a:rPr>
              <a:t>Onderzoek</a:t>
            </a:r>
            <a:r>
              <a:rPr lang="en-NL" sz="3200" b="0" dirty="0">
                <a:latin typeface="+mn-lt"/>
              </a:rPr>
              <a:t> </a:t>
            </a:r>
            <a:r>
              <a:rPr lang="en-NL" sz="3200" b="0" dirty="0" err="1">
                <a:latin typeface="+mn-lt"/>
              </a:rPr>
              <a:t>aan</a:t>
            </a:r>
            <a:r>
              <a:rPr lang="en-NL" sz="3200" b="0" dirty="0">
                <a:latin typeface="+mn-lt"/>
              </a:rPr>
              <a:t> 12 </a:t>
            </a:r>
            <a:r>
              <a:rPr lang="en-NL" sz="3200" b="0" dirty="0" err="1">
                <a:latin typeface="+mn-lt"/>
              </a:rPr>
              <a:t>thema’s</a:t>
            </a:r>
            <a:r>
              <a:rPr lang="en-NL" sz="3200" b="0" dirty="0">
                <a:latin typeface="+mn-lt"/>
              </a:rPr>
              <a:t> die </a:t>
            </a:r>
            <a:r>
              <a:rPr lang="en-NL" sz="3200" dirty="0">
                <a:latin typeface="+mn-lt"/>
              </a:rPr>
              <a:t>SMART</a:t>
            </a:r>
            <a:r>
              <a:rPr lang="en-NL" sz="3200" b="0" dirty="0">
                <a:latin typeface="+mn-lt"/>
              </a:rPr>
              <a:t> </a:t>
            </a:r>
            <a:r>
              <a:rPr lang="en-NL" sz="3200" b="0" dirty="0" err="1">
                <a:latin typeface="+mn-lt"/>
              </a:rPr>
              <a:t>gefomuleerd</a:t>
            </a:r>
            <a:r>
              <a:rPr lang="en-NL" sz="3200" b="0" dirty="0">
                <a:latin typeface="+mn-lt"/>
              </a:rPr>
              <a:t> </a:t>
            </a:r>
            <a:r>
              <a:rPr lang="en-NL" sz="3200" b="0" dirty="0" err="1">
                <a:latin typeface="+mn-lt"/>
              </a:rPr>
              <a:t>worden</a:t>
            </a:r>
            <a:r>
              <a:rPr lang="en-NL" sz="3200" b="0" dirty="0">
                <a:latin typeface="+mn-lt"/>
              </a:rPr>
              <a:t>, </a:t>
            </a:r>
            <a:r>
              <a:rPr lang="en-NL" sz="3200" b="0" dirty="0" err="1">
                <a:latin typeface="+mn-lt"/>
              </a:rPr>
              <a:t>gekoppeld</a:t>
            </a:r>
            <a:r>
              <a:rPr lang="en-NL" sz="3200" b="0" dirty="0">
                <a:latin typeface="+mn-lt"/>
              </a:rPr>
              <a:t> </a:t>
            </a:r>
            <a:r>
              <a:rPr lang="en-NL" sz="3200" b="0" dirty="0" err="1">
                <a:latin typeface="+mn-lt"/>
              </a:rPr>
              <a:t>aan</a:t>
            </a:r>
            <a:r>
              <a:rPr lang="en-NL" sz="3200" b="0" dirty="0">
                <a:latin typeface="+mn-lt"/>
              </a:rPr>
              <a:t> </a:t>
            </a:r>
            <a:r>
              <a:rPr lang="en-NL" sz="3200" b="0" dirty="0" err="1">
                <a:latin typeface="+mn-lt"/>
              </a:rPr>
              <a:t>een</a:t>
            </a:r>
            <a:r>
              <a:rPr lang="en-NL" sz="3200" b="0" dirty="0">
                <a:latin typeface="+mn-lt"/>
              </a:rPr>
              <a:t> </a:t>
            </a:r>
            <a:r>
              <a:rPr lang="en-NL" sz="3200" b="0" dirty="0" err="1">
                <a:latin typeface="+mn-lt"/>
              </a:rPr>
              <a:t>gebiedswaardering</a:t>
            </a:r>
            <a:r>
              <a:rPr lang="en-NL" sz="3200" b="0" dirty="0">
                <a:latin typeface="+mn-lt"/>
              </a:rPr>
              <a:t> (</a:t>
            </a:r>
            <a:r>
              <a:rPr lang="en-NL" sz="3200" b="0" dirty="0" err="1">
                <a:latin typeface="+mn-lt"/>
              </a:rPr>
              <a:t>uitgezet</a:t>
            </a:r>
            <a:r>
              <a:rPr lang="en-NL" sz="3200" b="0" dirty="0">
                <a:latin typeface="+mn-lt"/>
              </a:rPr>
              <a:t> in </a:t>
            </a:r>
            <a:r>
              <a:rPr lang="en-NL" sz="3200" b="0" dirty="0" err="1">
                <a:latin typeface="+mn-lt"/>
              </a:rPr>
              <a:t>cirkeldiagram</a:t>
            </a:r>
            <a:r>
              <a:rPr lang="en-NL" sz="3200" b="0" dirty="0">
                <a:latin typeface="+mn-lt"/>
              </a:rPr>
              <a:t>).</a:t>
            </a:r>
            <a:br>
              <a:rPr lang="en-NL" sz="3200" b="0" dirty="0">
                <a:latin typeface="+mn-lt"/>
              </a:rPr>
            </a:br>
            <a:br>
              <a:rPr lang="en-NL" sz="3200" b="0" dirty="0">
                <a:latin typeface="+mn-lt"/>
              </a:rPr>
            </a:br>
            <a:r>
              <a:rPr lang="en-NL" sz="3200" b="0" dirty="0">
                <a:latin typeface="+mn-lt"/>
              </a:rPr>
              <a:t>Je </a:t>
            </a:r>
            <a:r>
              <a:rPr lang="en-NL" sz="3200" b="0" dirty="0" err="1">
                <a:latin typeface="+mn-lt"/>
              </a:rPr>
              <a:t>moet</a:t>
            </a:r>
            <a:r>
              <a:rPr lang="en-NL" sz="3200" b="0" dirty="0">
                <a:latin typeface="+mn-lt"/>
              </a:rPr>
              <a:t> de </a:t>
            </a:r>
            <a:r>
              <a:rPr lang="en-NL" sz="3200" b="0" dirty="0" err="1">
                <a:latin typeface="+mn-lt"/>
              </a:rPr>
              <a:t>excursie</a:t>
            </a:r>
            <a:r>
              <a:rPr lang="en-NL" sz="3200" b="0" dirty="0">
                <a:latin typeface="+mn-lt"/>
              </a:rPr>
              <a:t> </a:t>
            </a:r>
            <a:r>
              <a:rPr lang="en-NL" sz="3200" b="0" dirty="0" err="1">
                <a:latin typeface="+mn-lt"/>
              </a:rPr>
              <a:t>niet</a:t>
            </a:r>
            <a:r>
              <a:rPr lang="en-NL" sz="3200" b="0" dirty="0">
                <a:latin typeface="+mn-lt"/>
              </a:rPr>
              <a:t> </a:t>
            </a:r>
            <a:r>
              <a:rPr lang="en-NL" sz="3200" b="0" dirty="0" err="1">
                <a:latin typeface="+mn-lt"/>
              </a:rPr>
              <a:t>alleen</a:t>
            </a:r>
            <a:r>
              <a:rPr lang="en-NL" sz="3200" b="0" dirty="0">
                <a:latin typeface="+mn-lt"/>
              </a:rPr>
              <a:t> </a:t>
            </a:r>
            <a:r>
              <a:rPr lang="en-NL" sz="3200" b="0" dirty="0" err="1">
                <a:latin typeface="+mn-lt"/>
              </a:rPr>
              <a:t>beschrijven</a:t>
            </a:r>
            <a:r>
              <a:rPr lang="en-NL" sz="3200" b="0" dirty="0">
                <a:latin typeface="+mn-lt"/>
              </a:rPr>
              <a:t> maar </a:t>
            </a:r>
            <a:r>
              <a:rPr lang="en-NL" sz="3200" b="0" dirty="0" err="1">
                <a:latin typeface="+mn-lt"/>
              </a:rPr>
              <a:t>ook</a:t>
            </a:r>
            <a:r>
              <a:rPr lang="en-NL" sz="3200" b="0" dirty="0">
                <a:latin typeface="+mn-lt"/>
              </a:rPr>
              <a:t> op </a:t>
            </a:r>
            <a:r>
              <a:rPr lang="en-NL" sz="3200" b="0" dirty="0" err="1">
                <a:latin typeface="+mn-lt"/>
              </a:rPr>
              <a:t>kaart</a:t>
            </a:r>
            <a:r>
              <a:rPr lang="en-NL" sz="3200" b="0" dirty="0">
                <a:latin typeface="+mn-lt"/>
              </a:rPr>
              <a:t> </a:t>
            </a:r>
            <a:r>
              <a:rPr lang="en-NL" sz="3200" b="0" dirty="0" err="1">
                <a:latin typeface="+mn-lt"/>
              </a:rPr>
              <a:t>uitzetten</a:t>
            </a:r>
            <a:r>
              <a:rPr lang="en-NL" sz="3200" b="0" dirty="0">
                <a:latin typeface="+mn-lt"/>
              </a:rPr>
              <a:t>. </a:t>
            </a:r>
          </a:p>
          <a:p>
            <a:r>
              <a:rPr lang="en-NL" sz="3200" b="0" dirty="0">
                <a:latin typeface="+mn-lt"/>
              </a:rPr>
              <a:t> </a:t>
            </a:r>
            <a:endParaRPr lang="nl-NL" sz="3200" b="0" dirty="0">
              <a:latin typeface="+mn-lt"/>
            </a:endParaRPr>
          </a:p>
        </p:txBody>
      </p:sp>
    </p:spTree>
    <p:extLst>
      <p:ext uri="{BB962C8B-B14F-4D97-AF65-F5344CB8AC3E}">
        <p14:creationId xmlns:p14="http://schemas.microsoft.com/office/powerpoint/2010/main" val="118328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err="1"/>
              <a:t>Trede</a:t>
            </a:r>
            <a:r>
              <a:rPr lang="en-NL" dirty="0"/>
              <a:t> 3 </a:t>
            </a:r>
            <a:r>
              <a:rPr lang="en-NL" dirty="0" err="1"/>
              <a:t>landschap</a:t>
            </a:r>
            <a:r>
              <a:rPr lang="en-NL" dirty="0"/>
              <a:t> </a:t>
            </a:r>
            <a:r>
              <a:rPr lang="en-NL" dirty="0" err="1"/>
              <a:t>onderzoek</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793062"/>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200" dirty="0">
                <a:latin typeface="+mn-lt"/>
              </a:rPr>
              <a:t>Deel E – Leesbaar landschap</a:t>
            </a:r>
            <a:br>
              <a:rPr lang="nl-NL" sz="3200" b="0" dirty="0">
                <a:latin typeface="+mn-lt"/>
              </a:rPr>
            </a:br>
            <a:r>
              <a:rPr lang="nl-NL" sz="3200" b="0" dirty="0">
                <a:latin typeface="+mn-lt"/>
              </a:rPr>
              <a:t>Gebruik van de methode leesbaar</a:t>
            </a:r>
            <a:r>
              <a:rPr lang="en-NL" sz="3200" b="0" dirty="0">
                <a:latin typeface="+mn-lt"/>
              </a:rPr>
              <a:t> </a:t>
            </a:r>
            <a:r>
              <a:rPr lang="nl-NL" sz="3200" b="0" dirty="0">
                <a:latin typeface="+mn-lt"/>
              </a:rPr>
              <a:t>landschap op onderzoeksgebied</a:t>
            </a:r>
          </a:p>
          <a:p>
            <a:endParaRPr lang="nl-NL" sz="3200" b="0" dirty="0">
              <a:latin typeface="+mn-lt"/>
            </a:endParaRPr>
          </a:p>
          <a:p>
            <a:r>
              <a:rPr lang="nl-NL" sz="3200" b="0" dirty="0">
                <a:latin typeface="+mn-lt"/>
              </a:rPr>
              <a:t>Op de kaart aangeduide locatie waarop je leesbaar landschap onderzoek met kijkrichting heft plaatsgevonden en korte motivatie voor keuze voor deze locatie</a:t>
            </a:r>
            <a:br>
              <a:rPr lang="nl-NL" sz="3200" b="0" dirty="0">
                <a:latin typeface="+mn-lt"/>
              </a:rPr>
            </a:br>
            <a:br>
              <a:rPr lang="nl-NL" sz="3200" b="0" dirty="0">
                <a:latin typeface="+mn-lt"/>
              </a:rPr>
            </a:br>
            <a:r>
              <a:rPr lang="nl-NL" sz="3200" b="0" dirty="0">
                <a:latin typeface="+mn-lt"/>
              </a:rPr>
              <a:t>een beschrijving van je bevindingen met de 4 parameters voor deze locatie. </a:t>
            </a:r>
          </a:p>
          <a:p>
            <a:r>
              <a:rPr lang="nl-NL" sz="3200" b="0" dirty="0">
                <a:latin typeface="+mn-lt"/>
              </a:rPr>
              <a:t> </a:t>
            </a:r>
          </a:p>
        </p:txBody>
      </p:sp>
    </p:spTree>
    <p:extLst>
      <p:ext uri="{BB962C8B-B14F-4D97-AF65-F5344CB8AC3E}">
        <p14:creationId xmlns:p14="http://schemas.microsoft.com/office/powerpoint/2010/main" val="200486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2A682-B826-497B-9BD3-CA54B12E0317}"/>
              </a:ext>
            </a:extLst>
          </p:cNvPr>
          <p:cNvSpPr>
            <a:spLocks noGrp="1"/>
          </p:cNvSpPr>
          <p:nvPr>
            <p:ph type="title"/>
          </p:nvPr>
        </p:nvSpPr>
        <p:spPr/>
        <p:txBody>
          <a:bodyPr/>
          <a:lstStyle/>
          <a:p>
            <a:r>
              <a:rPr lang="en-NL" dirty="0" err="1"/>
              <a:t>Landschaplezen</a:t>
            </a:r>
            <a:endParaRPr lang="nl-NL" dirty="0"/>
          </a:p>
        </p:txBody>
      </p:sp>
      <p:sp>
        <p:nvSpPr>
          <p:cNvPr id="3" name="Tijdelijke aanduiding voor inhoud 2">
            <a:extLst>
              <a:ext uri="{FF2B5EF4-FFF2-40B4-BE49-F238E27FC236}">
                <a16:creationId xmlns:a16="http://schemas.microsoft.com/office/drawing/2014/main" id="{6363C93B-6314-4150-9623-0EB8FB2872F8}"/>
              </a:ext>
            </a:extLst>
          </p:cNvPr>
          <p:cNvSpPr>
            <a:spLocks noGrp="1"/>
          </p:cNvSpPr>
          <p:nvPr>
            <p:ph idx="1"/>
          </p:nvPr>
        </p:nvSpPr>
        <p:spPr>
          <a:xfrm>
            <a:off x="371476" y="877064"/>
            <a:ext cx="11449050" cy="4419599"/>
          </a:xfrm>
        </p:spPr>
        <p:txBody>
          <a:bodyPr/>
          <a:lstStyle/>
          <a:p>
            <a:pPr marL="0" indent="0">
              <a:buNone/>
            </a:pPr>
            <a:r>
              <a:rPr lang="en-NL" sz="2800" dirty="0"/>
              <a:t>Stel, je </a:t>
            </a:r>
            <a:r>
              <a:rPr lang="en-NL" sz="2800" dirty="0" err="1"/>
              <a:t>wordt</a:t>
            </a:r>
            <a:r>
              <a:rPr lang="en-NL" sz="2800" dirty="0"/>
              <a:t> </a:t>
            </a:r>
            <a:r>
              <a:rPr lang="en-NL" sz="2800" dirty="0" err="1"/>
              <a:t>ergens</a:t>
            </a:r>
            <a:r>
              <a:rPr lang="en-NL" sz="2800" dirty="0"/>
              <a:t> </a:t>
            </a:r>
            <a:r>
              <a:rPr lang="en-NL" sz="2800" dirty="0" err="1"/>
              <a:t>geblinddoekt</a:t>
            </a:r>
            <a:r>
              <a:rPr lang="en-NL" sz="2800" dirty="0"/>
              <a:t> </a:t>
            </a:r>
            <a:r>
              <a:rPr lang="en-NL" sz="2800" dirty="0" err="1"/>
              <a:t>gedropt</a:t>
            </a:r>
            <a:r>
              <a:rPr lang="en-NL" sz="2800" dirty="0"/>
              <a:t>, je </a:t>
            </a:r>
            <a:r>
              <a:rPr lang="en-NL" sz="2800" dirty="0" err="1"/>
              <a:t>doet</a:t>
            </a:r>
            <a:r>
              <a:rPr lang="en-NL" sz="2800" dirty="0"/>
              <a:t> de </a:t>
            </a:r>
            <a:r>
              <a:rPr lang="en-NL" sz="2800" dirty="0" err="1"/>
              <a:t>blinddoek</a:t>
            </a:r>
            <a:r>
              <a:rPr lang="en-NL" sz="2800" dirty="0"/>
              <a:t> </a:t>
            </a:r>
            <a:r>
              <a:rPr lang="en-NL" sz="2800" dirty="0" err="1"/>
              <a:t>af</a:t>
            </a:r>
            <a:r>
              <a:rPr lang="en-NL" sz="2800" dirty="0"/>
              <a:t>, </a:t>
            </a:r>
          </a:p>
          <a:p>
            <a:pPr marL="0" indent="0">
              <a:buNone/>
            </a:pPr>
            <a:r>
              <a:rPr lang="en-NL" sz="2800" dirty="0"/>
              <a:t>wat is het </a:t>
            </a:r>
            <a:r>
              <a:rPr lang="en-NL" sz="2800" dirty="0" err="1"/>
              <a:t>eerste</a:t>
            </a:r>
            <a:r>
              <a:rPr lang="en-NL" sz="2800" dirty="0"/>
              <a:t> </a:t>
            </a:r>
            <a:r>
              <a:rPr lang="en-NL" sz="2800" dirty="0" err="1"/>
              <a:t>dat</a:t>
            </a:r>
            <a:r>
              <a:rPr lang="en-NL" sz="2800" dirty="0"/>
              <a:t> je </a:t>
            </a:r>
            <a:r>
              <a:rPr lang="en-NL" sz="2800" dirty="0" err="1"/>
              <a:t>jezelf</a:t>
            </a:r>
            <a:r>
              <a:rPr lang="en-NL" sz="2800" dirty="0"/>
              <a:t> </a:t>
            </a:r>
            <a:r>
              <a:rPr lang="en-NL" sz="2800" dirty="0" err="1"/>
              <a:t>afvraagt</a:t>
            </a:r>
            <a:r>
              <a:rPr lang="en-NL" sz="2800" dirty="0"/>
              <a:t>? </a:t>
            </a:r>
            <a:br>
              <a:rPr lang="en-NL" sz="2800" dirty="0"/>
            </a:br>
            <a:br>
              <a:rPr lang="en-NL" sz="2800" dirty="0"/>
            </a:br>
            <a:r>
              <a:rPr lang="en-NL" sz="2800" dirty="0" err="1"/>
              <a:t>Waar</a:t>
            </a:r>
            <a:r>
              <a:rPr lang="en-NL" sz="2800" dirty="0"/>
              <a:t> ben </a:t>
            </a:r>
            <a:r>
              <a:rPr lang="en-NL" sz="2800" dirty="0" err="1"/>
              <a:t>ik</a:t>
            </a:r>
            <a:r>
              <a:rPr lang="en-NL" sz="2800" dirty="0"/>
              <a:t>? </a:t>
            </a:r>
            <a:br>
              <a:rPr lang="en-NL" sz="2800" dirty="0"/>
            </a:br>
            <a:br>
              <a:rPr lang="en-NL" sz="2800" dirty="0"/>
            </a:br>
            <a:r>
              <a:rPr lang="en-NL" sz="2800" dirty="0" err="1"/>
              <a:t>Een</a:t>
            </a:r>
            <a:r>
              <a:rPr lang="en-NL" sz="2800" dirty="0"/>
              <a:t> van de </a:t>
            </a:r>
            <a:r>
              <a:rPr lang="en-NL" sz="2800" dirty="0" err="1"/>
              <a:t>meest</a:t>
            </a:r>
            <a:r>
              <a:rPr lang="en-NL" sz="2800" dirty="0"/>
              <a:t> </a:t>
            </a:r>
            <a:r>
              <a:rPr lang="en-NL" sz="2800" dirty="0" err="1"/>
              <a:t>fundamentele</a:t>
            </a:r>
            <a:r>
              <a:rPr lang="en-NL" sz="2800" dirty="0"/>
              <a:t> </a:t>
            </a:r>
            <a:r>
              <a:rPr lang="en-NL" sz="2800" dirty="0" err="1"/>
              <a:t>vragen</a:t>
            </a:r>
            <a:r>
              <a:rPr lang="en-NL" sz="2800" dirty="0"/>
              <a:t> die </a:t>
            </a:r>
            <a:r>
              <a:rPr lang="en-NL" sz="2800" dirty="0" err="1"/>
              <a:t>mens</a:t>
            </a:r>
            <a:r>
              <a:rPr lang="en-NL" sz="2800" dirty="0"/>
              <a:t> </a:t>
            </a:r>
            <a:r>
              <a:rPr lang="en-NL" sz="2800" dirty="0" err="1"/>
              <a:t>zich</a:t>
            </a:r>
            <a:r>
              <a:rPr lang="en-NL" sz="2800" dirty="0"/>
              <a:t> </a:t>
            </a:r>
            <a:r>
              <a:rPr lang="en-NL" sz="2800" dirty="0" err="1"/>
              <a:t>kan</a:t>
            </a:r>
            <a:r>
              <a:rPr lang="en-NL" sz="2800" dirty="0"/>
              <a:t> </a:t>
            </a:r>
            <a:r>
              <a:rPr lang="en-NL" sz="2800" dirty="0" err="1"/>
              <a:t>stellen</a:t>
            </a:r>
            <a:r>
              <a:rPr lang="en-NL" sz="2800" dirty="0"/>
              <a:t>.</a:t>
            </a:r>
            <a:br>
              <a:rPr lang="en-NL" sz="2800" dirty="0"/>
            </a:br>
            <a:br>
              <a:rPr lang="en-NL" sz="2800" dirty="0"/>
            </a:br>
            <a:r>
              <a:rPr lang="en-NL" sz="2800" dirty="0" err="1"/>
              <a:t>Waar</a:t>
            </a:r>
            <a:r>
              <a:rPr lang="en-NL" sz="2800" dirty="0"/>
              <a:t> ben </a:t>
            </a:r>
            <a:r>
              <a:rPr lang="en-NL" sz="2800" dirty="0" err="1"/>
              <a:t>ik</a:t>
            </a:r>
            <a:r>
              <a:rPr lang="en-NL" sz="2800" dirty="0"/>
              <a:t>? Op </a:t>
            </a:r>
            <a:r>
              <a:rPr lang="en-NL" sz="2800" dirty="0" err="1"/>
              <a:t>welke</a:t>
            </a:r>
            <a:r>
              <a:rPr lang="en-NL" sz="2800" dirty="0"/>
              <a:t> </a:t>
            </a:r>
            <a:r>
              <a:rPr lang="en-NL" sz="2800" dirty="0" err="1"/>
              <a:t>plek</a:t>
            </a:r>
            <a:r>
              <a:rPr lang="en-NL" sz="2800" dirty="0"/>
              <a:t>, in </a:t>
            </a:r>
            <a:r>
              <a:rPr lang="en-NL" sz="2800" dirty="0" err="1"/>
              <a:t>welke</a:t>
            </a:r>
            <a:r>
              <a:rPr lang="en-NL" sz="2800" dirty="0"/>
              <a:t> </a:t>
            </a:r>
            <a:r>
              <a:rPr lang="en-NL" sz="2800" dirty="0" err="1"/>
              <a:t>tijd</a:t>
            </a:r>
            <a:r>
              <a:rPr lang="en-NL" sz="2800" dirty="0"/>
              <a:t>? </a:t>
            </a:r>
            <a:br>
              <a:rPr lang="en-NL" sz="2800" dirty="0"/>
            </a:br>
            <a:br>
              <a:rPr lang="en-NL" sz="2800" dirty="0"/>
            </a:br>
            <a:r>
              <a:rPr lang="en-NL" sz="2800" dirty="0"/>
              <a:t>Je </a:t>
            </a:r>
            <a:r>
              <a:rPr lang="en-NL" sz="2800" dirty="0" err="1"/>
              <a:t>kijkt</a:t>
            </a:r>
            <a:r>
              <a:rPr lang="en-NL" sz="2800" dirty="0"/>
              <a:t> om je </a:t>
            </a:r>
            <a:r>
              <a:rPr lang="en-NL" sz="2800" dirty="0" err="1"/>
              <a:t>heen</a:t>
            </a:r>
            <a:r>
              <a:rPr lang="en-NL" sz="2800" dirty="0"/>
              <a:t> </a:t>
            </a:r>
            <a:r>
              <a:rPr lang="en-NL" sz="2800" dirty="0" err="1"/>
              <a:t>en</a:t>
            </a:r>
            <a:r>
              <a:rPr lang="en-NL" sz="2800" dirty="0"/>
              <a:t> </a:t>
            </a:r>
            <a:r>
              <a:rPr lang="en-NL" sz="2800" dirty="0" err="1"/>
              <a:t>zoekt</a:t>
            </a:r>
            <a:r>
              <a:rPr lang="en-NL" sz="2800" dirty="0"/>
              <a:t> </a:t>
            </a:r>
            <a:r>
              <a:rPr lang="en-NL" sz="2800" dirty="0" err="1"/>
              <a:t>herkenningspunten</a:t>
            </a:r>
            <a:r>
              <a:rPr lang="en-NL" sz="2800" dirty="0"/>
              <a:t> </a:t>
            </a:r>
            <a:r>
              <a:rPr lang="en-NL" sz="2800" dirty="0" err="1"/>
              <a:t>en</a:t>
            </a:r>
            <a:r>
              <a:rPr lang="en-NL" sz="2800" dirty="0"/>
              <a:t> ankers, </a:t>
            </a:r>
            <a:r>
              <a:rPr lang="en-NL" sz="2800" dirty="0" err="1"/>
              <a:t>kenmerken</a:t>
            </a:r>
            <a:r>
              <a:rPr lang="en-NL" sz="2800" dirty="0"/>
              <a:t> die je </a:t>
            </a:r>
            <a:r>
              <a:rPr lang="en-NL" sz="2800" dirty="0" err="1"/>
              <a:t>helpen</a:t>
            </a:r>
            <a:r>
              <a:rPr lang="en-NL" sz="2800" dirty="0"/>
              <a:t> </a:t>
            </a:r>
            <a:r>
              <a:rPr lang="en-NL" sz="2800" dirty="0" err="1"/>
              <a:t>te</a:t>
            </a:r>
            <a:r>
              <a:rPr lang="en-NL" sz="2800" dirty="0"/>
              <a:t> </a:t>
            </a:r>
            <a:r>
              <a:rPr lang="en-NL" sz="2800" dirty="0" err="1"/>
              <a:t>orienteren</a:t>
            </a:r>
            <a:r>
              <a:rPr lang="en-NL" sz="2800" dirty="0"/>
              <a:t> in de </a:t>
            </a:r>
            <a:r>
              <a:rPr lang="en-NL" sz="2800" dirty="0" err="1"/>
              <a:t>ruimte</a:t>
            </a:r>
            <a:r>
              <a:rPr lang="en-NL" sz="2800" dirty="0"/>
              <a:t> </a:t>
            </a:r>
            <a:r>
              <a:rPr lang="en-NL" sz="2800" dirty="0" err="1"/>
              <a:t>en</a:t>
            </a:r>
            <a:r>
              <a:rPr lang="en-NL" sz="2800" dirty="0"/>
              <a:t> in de </a:t>
            </a:r>
            <a:r>
              <a:rPr lang="en-NL" sz="2800" dirty="0" err="1"/>
              <a:t>tijd</a:t>
            </a:r>
            <a:r>
              <a:rPr lang="en-NL" sz="2800" dirty="0"/>
              <a:t>. </a:t>
            </a:r>
            <a:br>
              <a:rPr lang="en-NL" sz="2800" dirty="0"/>
            </a:br>
            <a:r>
              <a:rPr lang="en-NL" sz="2800" b="1" u="sng" dirty="0"/>
              <a:t>Je </a:t>
            </a:r>
            <a:r>
              <a:rPr lang="en-NL" sz="2800" b="1" u="sng" dirty="0" err="1"/>
              <a:t>gaat</a:t>
            </a:r>
            <a:r>
              <a:rPr lang="en-NL" sz="2800" b="1" u="sng" dirty="0"/>
              <a:t> het </a:t>
            </a:r>
            <a:r>
              <a:rPr lang="en-NL" sz="2800" b="1" u="sng" dirty="0" err="1"/>
              <a:t>landschap</a:t>
            </a:r>
            <a:r>
              <a:rPr lang="en-NL" sz="2800" b="1" u="sng" dirty="0"/>
              <a:t> </a:t>
            </a:r>
            <a:r>
              <a:rPr lang="en-NL" sz="2800" b="1" u="sng" dirty="0" err="1"/>
              <a:t>lezen</a:t>
            </a:r>
            <a:r>
              <a:rPr lang="en-NL" sz="2800" b="1" u="sng" dirty="0"/>
              <a:t>. </a:t>
            </a:r>
            <a:endParaRPr lang="nl-NL" sz="2800" b="1" u="sng" dirty="0"/>
          </a:p>
        </p:txBody>
      </p:sp>
      <p:sp>
        <p:nvSpPr>
          <p:cNvPr id="4" name="Tijdelijke aanduiding voor datum 3">
            <a:extLst>
              <a:ext uri="{FF2B5EF4-FFF2-40B4-BE49-F238E27FC236}">
                <a16:creationId xmlns:a16="http://schemas.microsoft.com/office/drawing/2014/main" id="{91E6E6A2-4D14-49F6-83F5-EC65765A42AA}"/>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spTree>
    <p:extLst>
      <p:ext uri="{BB962C8B-B14F-4D97-AF65-F5344CB8AC3E}">
        <p14:creationId xmlns:p14="http://schemas.microsoft.com/office/powerpoint/2010/main" val="344332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2A682-B826-497B-9BD3-CA54B12E0317}"/>
              </a:ext>
            </a:extLst>
          </p:cNvPr>
          <p:cNvSpPr>
            <a:spLocks noGrp="1"/>
          </p:cNvSpPr>
          <p:nvPr>
            <p:ph type="title"/>
          </p:nvPr>
        </p:nvSpPr>
        <p:spPr/>
        <p:txBody>
          <a:bodyPr/>
          <a:lstStyle/>
          <a:p>
            <a:r>
              <a:rPr lang="en-NL" dirty="0" err="1"/>
              <a:t>Landschaplezen</a:t>
            </a:r>
            <a:endParaRPr lang="nl-NL" dirty="0"/>
          </a:p>
        </p:txBody>
      </p:sp>
      <p:sp>
        <p:nvSpPr>
          <p:cNvPr id="3" name="Tijdelijke aanduiding voor inhoud 2">
            <a:extLst>
              <a:ext uri="{FF2B5EF4-FFF2-40B4-BE49-F238E27FC236}">
                <a16:creationId xmlns:a16="http://schemas.microsoft.com/office/drawing/2014/main" id="{6363C93B-6314-4150-9623-0EB8FB2872F8}"/>
              </a:ext>
            </a:extLst>
          </p:cNvPr>
          <p:cNvSpPr>
            <a:spLocks noGrp="1"/>
          </p:cNvSpPr>
          <p:nvPr>
            <p:ph idx="1"/>
          </p:nvPr>
        </p:nvSpPr>
        <p:spPr>
          <a:xfrm>
            <a:off x="371476" y="877064"/>
            <a:ext cx="11449050" cy="4419599"/>
          </a:xfrm>
        </p:spPr>
        <p:txBody>
          <a:bodyPr/>
          <a:lstStyle/>
          <a:p>
            <a:pPr marL="0" indent="0">
              <a:buNone/>
            </a:pPr>
            <a:r>
              <a:rPr lang="en-NL" sz="2800" dirty="0" err="1"/>
              <a:t>Verschillende</a:t>
            </a:r>
            <a:r>
              <a:rPr lang="en-NL" sz="2800" dirty="0"/>
              <a:t> </a:t>
            </a:r>
            <a:r>
              <a:rPr lang="en-NL" sz="2800" dirty="0" err="1"/>
              <a:t>excursies</a:t>
            </a:r>
            <a:r>
              <a:rPr lang="en-NL" sz="2800" dirty="0"/>
              <a:t> door </a:t>
            </a:r>
            <a:r>
              <a:rPr lang="en-NL" sz="2800" dirty="0" err="1"/>
              <a:t>verschillende</a:t>
            </a:r>
            <a:r>
              <a:rPr lang="en-NL" sz="2800" dirty="0"/>
              <a:t> </a:t>
            </a:r>
            <a:r>
              <a:rPr lang="en-NL" sz="2800" dirty="0" err="1"/>
              <a:t>mensen</a:t>
            </a:r>
            <a:r>
              <a:rPr lang="en-NL" sz="2800" dirty="0"/>
              <a:t>/</a:t>
            </a:r>
            <a:r>
              <a:rPr lang="en-NL" sz="2800" dirty="0" err="1"/>
              <a:t>docenten</a:t>
            </a:r>
            <a:r>
              <a:rPr lang="en-NL" sz="2800" dirty="0"/>
              <a:t>. </a:t>
            </a:r>
            <a:br>
              <a:rPr lang="en-NL" sz="2800" dirty="0"/>
            </a:br>
            <a:br>
              <a:rPr lang="en-NL" sz="2800" dirty="0"/>
            </a:br>
            <a:endParaRPr lang="nl-NL" sz="2800" dirty="0"/>
          </a:p>
        </p:txBody>
      </p:sp>
      <p:sp>
        <p:nvSpPr>
          <p:cNvPr id="4" name="Tijdelijke aanduiding voor datum 3">
            <a:extLst>
              <a:ext uri="{FF2B5EF4-FFF2-40B4-BE49-F238E27FC236}">
                <a16:creationId xmlns:a16="http://schemas.microsoft.com/office/drawing/2014/main" id="{91E6E6A2-4D14-49F6-83F5-EC65765A42AA}"/>
              </a:ext>
            </a:extLst>
          </p:cNvPr>
          <p:cNvSpPr>
            <a:spLocks noGrp="1"/>
          </p:cNvSpPr>
          <p:nvPr>
            <p:ph type="dt" sz="half" idx="10"/>
          </p:nvPr>
        </p:nvSpPr>
        <p:spPr/>
        <p:txBody>
          <a:bodyPr/>
          <a:lstStyle/>
          <a:p>
            <a:fld id="{1F360904-632D-4428-B762-9ED2B3079DE4}" type="datetime1">
              <a:rPr lang="nl-NL" noProof="0" smtClean="0"/>
              <a:t>22-2-2022</a:t>
            </a:fld>
            <a:endParaRPr lang="nl-NL" noProof="0"/>
          </a:p>
        </p:txBody>
      </p:sp>
      <p:pic>
        <p:nvPicPr>
          <p:cNvPr id="8" name="Graphic 7" descr="Mannelijke kantoormedewerker met effen opvulling">
            <a:extLst>
              <a:ext uri="{FF2B5EF4-FFF2-40B4-BE49-F238E27FC236}">
                <a16:creationId xmlns:a16="http://schemas.microsoft.com/office/drawing/2014/main" id="{B5DA42A7-238D-4B25-8461-29E2F9B238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23" y="3349189"/>
            <a:ext cx="3123927" cy="3123927"/>
          </a:xfrm>
          <a:prstGeom prst="rect">
            <a:avLst/>
          </a:prstGeom>
        </p:spPr>
      </p:pic>
      <p:sp>
        <p:nvSpPr>
          <p:cNvPr id="9" name="Tijdelijke aanduiding voor inhoud 2">
            <a:extLst>
              <a:ext uri="{FF2B5EF4-FFF2-40B4-BE49-F238E27FC236}">
                <a16:creationId xmlns:a16="http://schemas.microsoft.com/office/drawing/2014/main" id="{5EE807DE-E443-4FD4-AE7B-CA35214408BC}"/>
              </a:ext>
            </a:extLst>
          </p:cNvPr>
          <p:cNvSpPr txBox="1">
            <a:spLocks/>
          </p:cNvSpPr>
          <p:nvPr/>
        </p:nvSpPr>
        <p:spPr>
          <a:xfrm>
            <a:off x="368792" y="1883780"/>
            <a:ext cx="2681661" cy="284970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sz="2800" dirty="0"/>
              <a:t>We lopen nu hier, door het weiland op een verhoging.</a:t>
            </a:r>
          </a:p>
        </p:txBody>
      </p:sp>
      <p:sp>
        <p:nvSpPr>
          <p:cNvPr id="10" name="Tijdelijke aanduiding voor inhoud 2">
            <a:extLst>
              <a:ext uri="{FF2B5EF4-FFF2-40B4-BE49-F238E27FC236}">
                <a16:creationId xmlns:a16="http://schemas.microsoft.com/office/drawing/2014/main" id="{EBF9707B-6146-4543-8E0D-412BD9D6D76F}"/>
              </a:ext>
            </a:extLst>
          </p:cNvPr>
          <p:cNvSpPr txBox="1">
            <a:spLocks/>
          </p:cNvSpPr>
          <p:nvPr/>
        </p:nvSpPr>
        <p:spPr>
          <a:xfrm>
            <a:off x="5690065" y="1924339"/>
            <a:ext cx="5755347" cy="284970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sz="2800" dirty="0"/>
              <a:t>77 jaar geleden, toen het hier nog stikte van de Duitsers, deed de gemiddelde Nederlander zijn/haar best om niet doorgeschoten te worden. Daarom inundeerden we dit gebied. Dit zie je nu nog terug, in de begroeiing, maar ook in het hoogte verschil. Zo lopen we nu op een rug van een dijk. </a:t>
            </a:r>
          </a:p>
        </p:txBody>
      </p:sp>
      <p:pic>
        <p:nvPicPr>
          <p:cNvPr id="6" name="Graphic 5" descr="Vrouwelijke kantoormedewerker met effen opvulling">
            <a:extLst>
              <a:ext uri="{FF2B5EF4-FFF2-40B4-BE49-F238E27FC236}">
                <a16:creationId xmlns:a16="http://schemas.microsoft.com/office/drawing/2014/main" id="{E850A979-38A7-46C7-AD23-5940A5DD2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5592" y="2810529"/>
            <a:ext cx="3170407" cy="3170407"/>
          </a:xfrm>
          <a:prstGeom prst="rect">
            <a:avLst/>
          </a:prstGeom>
        </p:spPr>
      </p:pic>
      <p:sp>
        <p:nvSpPr>
          <p:cNvPr id="11" name="Ondertitel 2">
            <a:extLst>
              <a:ext uri="{FF2B5EF4-FFF2-40B4-BE49-F238E27FC236}">
                <a16:creationId xmlns:a16="http://schemas.microsoft.com/office/drawing/2014/main" id="{9D3695F5-4D7D-48C4-830B-2B5EBE9DE0AA}"/>
              </a:ext>
            </a:extLst>
          </p:cNvPr>
          <p:cNvSpPr txBox="1">
            <a:spLocks/>
          </p:cNvSpPr>
          <p:nvPr/>
        </p:nvSpPr>
        <p:spPr>
          <a:xfrm>
            <a:off x="3448799" y="5753396"/>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NL" sz="1600" dirty="0">
                <a:solidFill>
                  <a:schemeClr val="bg2">
                    <a:lumMod val="85000"/>
                  </a:schemeClr>
                </a:solidFill>
              </a:rPr>
              <a:t>WOW KIJK EEN BOOM!1 JA JONGENS EN MEISJES DIT IS EEN ELM! SUPER VET</a:t>
            </a:r>
            <a:endParaRPr lang="nl-NL" sz="1600" dirty="0">
              <a:solidFill>
                <a:schemeClr val="bg2">
                  <a:lumMod val="85000"/>
                </a:schemeClr>
              </a:solidFill>
            </a:endParaRPr>
          </a:p>
        </p:txBody>
      </p:sp>
    </p:spTree>
    <p:extLst>
      <p:ext uri="{BB962C8B-B14F-4D97-AF65-F5344CB8AC3E}">
        <p14:creationId xmlns:p14="http://schemas.microsoft.com/office/powerpoint/2010/main" val="341276786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C326D858-1906-495C-B1A3-3C19E233A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B809E-9840-4F61-A777-0ECC9F692F13}">
  <ds:schemaRefs>
    <ds:schemaRef ds:uri="http://schemas.microsoft.com/office/2006/documentManagement/types"/>
    <ds:schemaRef ds:uri="http://schemas.microsoft.com/office/infopath/2007/PartnerControls"/>
    <ds:schemaRef ds:uri="http://purl.org/dc/elements/1.1/"/>
    <ds:schemaRef ds:uri="http://purl.org/dc/dcmitype/"/>
    <ds:schemaRef ds:uri="4aa6b8cd-8aaf-473e-973b-57fcbd5fd695"/>
    <ds:schemaRef ds:uri="http://schemas.openxmlformats.org/package/2006/metadata/core-properties"/>
    <ds:schemaRef ds:uri="53db1c64-d159-475e-a504-7a3da4935d8c"/>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Yuverta</Template>
  <TotalTime>1117</TotalTime>
  <Words>1645</Words>
  <Application>Microsoft Office PowerPoint</Application>
  <PresentationFormat>Breedbeeld</PresentationFormat>
  <Paragraphs>193</Paragraphs>
  <Slides>31</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Arial Black</vt:lpstr>
      <vt:lpstr>Calibri</vt:lpstr>
      <vt:lpstr>Yuverta</vt:lpstr>
      <vt:lpstr>Landschap lezen</vt:lpstr>
      <vt:lpstr>In deze les</vt:lpstr>
      <vt:lpstr>Trede 3 landschap onderzoek</vt:lpstr>
      <vt:lpstr>Trede 3 landschap onderzoek</vt:lpstr>
      <vt:lpstr>Trede 3 landschap onderzoek</vt:lpstr>
      <vt:lpstr>Trede 3 landschap onderzoek</vt:lpstr>
      <vt:lpstr>Trede 3 landschap onderzoek</vt:lpstr>
      <vt:lpstr>Landschaplezen</vt:lpstr>
      <vt:lpstr>Landschaplezen</vt:lpstr>
      <vt:lpstr>Leesbaar landschap </vt:lpstr>
      <vt:lpstr>4 Optieken</vt:lpstr>
      <vt:lpstr>Verticale samenhang</vt:lpstr>
      <vt:lpstr>Probeer het eens! De verticale samenhang</vt:lpstr>
      <vt:lpstr>Horizontale samenhang</vt:lpstr>
      <vt:lpstr>Probeer het eens! De horizontale samenhang</vt:lpstr>
      <vt:lpstr>Seizoens samenhang</vt:lpstr>
      <vt:lpstr>Probeer het eens! De seizoenssamenhang </vt:lpstr>
      <vt:lpstr>Historische samenhang</vt:lpstr>
      <vt:lpstr>Probeer het eens! De historische samenhang</vt:lpstr>
      <vt:lpstr>Alles bij elkaar </vt:lpstr>
      <vt:lpstr>Wat heb je hier nu aan? </vt:lpstr>
      <vt:lpstr>Van waarnemen naar interpreteren</vt:lpstr>
      <vt:lpstr>En de inspecteurs dan? </vt:lpstr>
      <vt:lpstr>Oefening loskomen</vt:lpstr>
      <vt:lpstr>Mama Cathy</vt:lpstr>
      <vt:lpstr>Oefening loskomen</vt:lpstr>
      <vt:lpstr>Gast, wat doe je? Waarom deze?</vt:lpstr>
      <vt:lpstr>Micro excursies </vt:lpstr>
      <vt:lpstr>Trede 5 bodemonderzoek </vt:lpstr>
      <vt:lpstr>Uitvoeren NEN 5725</vt:lpstr>
      <vt:lpstr>Uitvoeren NEN 5740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32</cp:revision>
  <dcterms:created xsi:type="dcterms:W3CDTF">2021-03-01T11:59:21Z</dcterms:created>
  <dcterms:modified xsi:type="dcterms:W3CDTF">2022-02-22T08:13:54Z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